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37"/>
  </p:notesMasterIdLst>
  <p:sldIdLst>
    <p:sldId id="257" r:id="rId2"/>
    <p:sldId id="256" r:id="rId3"/>
    <p:sldId id="258" r:id="rId4"/>
    <p:sldId id="259" r:id="rId5"/>
    <p:sldId id="261" r:id="rId6"/>
    <p:sldId id="260" r:id="rId7"/>
    <p:sldId id="262" r:id="rId8"/>
    <p:sldId id="263" r:id="rId9"/>
    <p:sldId id="264" r:id="rId10"/>
    <p:sldId id="265" r:id="rId11"/>
    <p:sldId id="292" r:id="rId12"/>
    <p:sldId id="293" r:id="rId13"/>
    <p:sldId id="294" r:id="rId14"/>
    <p:sldId id="268" r:id="rId15"/>
    <p:sldId id="270" r:id="rId16"/>
    <p:sldId id="271" r:id="rId17"/>
    <p:sldId id="272" r:id="rId18"/>
    <p:sldId id="273" r:id="rId19"/>
    <p:sldId id="275" r:id="rId20"/>
    <p:sldId id="274" r:id="rId21"/>
    <p:sldId id="276" r:id="rId22"/>
    <p:sldId id="277" r:id="rId23"/>
    <p:sldId id="278" r:id="rId24"/>
    <p:sldId id="279" r:id="rId25"/>
    <p:sldId id="280" r:id="rId26"/>
    <p:sldId id="283" r:id="rId27"/>
    <p:sldId id="284" r:id="rId28"/>
    <p:sldId id="285" r:id="rId29"/>
    <p:sldId id="286" r:id="rId30"/>
    <p:sldId id="287" r:id="rId31"/>
    <p:sldId id="288" r:id="rId32"/>
    <p:sldId id="289" r:id="rId33"/>
    <p:sldId id="290" r:id="rId34"/>
    <p:sldId id="291" r:id="rId35"/>
    <p:sldId id="269"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82497" autoAdjust="0"/>
  </p:normalViewPr>
  <p:slideViewPr>
    <p:cSldViewPr>
      <p:cViewPr>
        <p:scale>
          <a:sx n="100" d="100"/>
          <a:sy n="100" d="100"/>
        </p:scale>
        <p:origin x="-516" y="630"/>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497444-CC55-4E65-BF94-4F8DB7FC9649}" type="datetimeFigureOut">
              <a:rPr lang="en-US" smtClean="0"/>
              <a:pPr/>
              <a:t>2/22/2024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BE4580F-E53E-467E-8410-5C9CCA88CDA0}"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E4580F-E53E-467E-8410-5C9CCA88CDA0}" type="slidenum">
              <a:rPr lang="en-US" smtClean="0"/>
              <a:pPr/>
              <a:t>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E4580F-E53E-467E-8410-5C9CCA88CDA0}" type="slidenum">
              <a:rPr lang="en-US" smtClean="0"/>
              <a:pPr/>
              <a:t>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E4580F-E53E-467E-8410-5C9CCA88CDA0}" type="slidenum">
              <a:rPr lang="en-US" smtClean="0"/>
              <a:pPr/>
              <a:t>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E4580F-E53E-467E-8410-5C9CCA88CDA0}" type="slidenum">
              <a:rPr lang="en-US" smtClean="0"/>
              <a:pPr/>
              <a:t>12</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E4580F-E53E-467E-8410-5C9CCA88CDA0}" type="slidenum">
              <a:rPr lang="en-US" smtClean="0"/>
              <a:pPr/>
              <a:t>15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7264CD24-293B-4F76-B74B-D437B80A6ABF}" type="datetimeFigureOut">
              <a:rPr lang="en-US" smtClean="0"/>
              <a:pPr/>
              <a:t>2/22/2024</a:t>
            </a:fld>
            <a:endParaRPr lang="en-US" dirty="0"/>
          </a:p>
        </p:txBody>
      </p:sp>
      <p:sp>
        <p:nvSpPr>
          <p:cNvPr id="19" name="Footer Placeholder 18"/>
          <p:cNvSpPr>
            <a:spLocks noGrp="1"/>
          </p:cNvSpPr>
          <p:nvPr>
            <p:ph type="ftr" sz="quarter" idx="11"/>
          </p:nvPr>
        </p:nvSpPr>
        <p:spPr/>
        <p:txBody>
          <a:bodyPr/>
          <a:lstStyle/>
          <a:p>
            <a:endParaRPr lang="en-US" dirty="0"/>
          </a:p>
        </p:txBody>
      </p:sp>
      <p:sp>
        <p:nvSpPr>
          <p:cNvPr id="27" name="Slide Number Placeholder 26"/>
          <p:cNvSpPr>
            <a:spLocks noGrp="1"/>
          </p:cNvSpPr>
          <p:nvPr>
            <p:ph type="sldNum" sz="quarter" idx="12"/>
          </p:nvPr>
        </p:nvSpPr>
        <p:spPr/>
        <p:txBody>
          <a:bodyPr/>
          <a:lstStyle/>
          <a:p>
            <a:fld id="{4B75BD8C-CAF2-46A9-9BB9-5E9EC3E12983}"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264CD24-293B-4F76-B74B-D437B80A6ABF}" type="datetimeFigureOut">
              <a:rPr lang="en-US" smtClean="0"/>
              <a:pPr/>
              <a:t>2/22/2024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B75BD8C-CAF2-46A9-9BB9-5E9EC3E12983}"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264CD24-293B-4F76-B74B-D437B80A6ABF}" type="datetimeFigureOut">
              <a:rPr lang="en-US" smtClean="0"/>
              <a:pPr/>
              <a:t>2/22/2024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B75BD8C-CAF2-46A9-9BB9-5E9EC3E12983}"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264CD24-293B-4F76-B74B-D437B80A6ABF}" type="datetimeFigureOut">
              <a:rPr lang="en-US" smtClean="0"/>
              <a:pPr/>
              <a:t>2/22/2024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B75BD8C-CAF2-46A9-9BB9-5E9EC3E12983}"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7264CD24-293B-4F76-B74B-D437B80A6ABF}" type="datetimeFigureOut">
              <a:rPr lang="en-US" smtClean="0"/>
              <a:pPr/>
              <a:t>2/22/2024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B75BD8C-CAF2-46A9-9BB9-5E9EC3E12983}"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7264CD24-293B-4F76-B74B-D437B80A6ABF}" type="datetimeFigureOut">
              <a:rPr lang="en-US" smtClean="0"/>
              <a:pPr/>
              <a:t>2/22/2024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B75BD8C-CAF2-46A9-9BB9-5E9EC3E12983}"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7264CD24-293B-4F76-B74B-D437B80A6ABF}" type="datetimeFigureOut">
              <a:rPr lang="en-US" smtClean="0"/>
              <a:pPr/>
              <a:t>2/22/2024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B75BD8C-CAF2-46A9-9BB9-5E9EC3E12983}"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7264CD24-293B-4F76-B74B-D437B80A6ABF}" type="datetimeFigureOut">
              <a:rPr lang="en-US" smtClean="0"/>
              <a:pPr/>
              <a:t>2/22/2024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B75BD8C-CAF2-46A9-9BB9-5E9EC3E12983}"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64CD24-293B-4F76-B74B-D437B80A6ABF}" type="datetimeFigureOut">
              <a:rPr lang="en-US" smtClean="0"/>
              <a:pPr/>
              <a:t>2/22/2024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B75BD8C-CAF2-46A9-9BB9-5E9EC3E12983}"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7264CD24-293B-4F76-B74B-D437B80A6ABF}" type="datetimeFigureOut">
              <a:rPr lang="en-US" smtClean="0"/>
              <a:pPr/>
              <a:t>2/22/2024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B75BD8C-CAF2-46A9-9BB9-5E9EC3E12983}"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7264CD24-293B-4F76-B74B-D437B80A6ABF}" type="datetimeFigureOut">
              <a:rPr lang="en-US" smtClean="0"/>
              <a:pPr/>
              <a:t>2/22/2024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77200" y="6356350"/>
            <a:ext cx="609600" cy="365125"/>
          </a:xfrm>
        </p:spPr>
        <p:txBody>
          <a:bodyPr/>
          <a:lstStyle/>
          <a:p>
            <a:fld id="{4B75BD8C-CAF2-46A9-9BB9-5E9EC3E12983}" type="slidenum">
              <a:rPr lang="en-US" smtClean="0"/>
              <a:pPr/>
              <a:t>‹#›</a:t>
            </a:fld>
            <a:endParaRPr lang="en-US" dirty="0"/>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7264CD24-293B-4F76-B74B-D437B80A6ABF}" type="datetimeFigureOut">
              <a:rPr lang="en-US" smtClean="0"/>
              <a:pPr/>
              <a:t>2/22/2024</a:t>
            </a:fld>
            <a:endParaRPr lang="en-US" dirty="0"/>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dirty="0"/>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4B75BD8C-CAF2-46A9-9BB9-5E9EC3E12983}" type="slidenum">
              <a:rPr lang="en-US" smtClean="0"/>
              <a:pPr/>
              <a:t>‹#›</a:t>
            </a:fld>
            <a:endParaRPr lang="en-US" dirty="0"/>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71538" y="714356"/>
            <a:ext cx="5472201" cy="3046988"/>
          </a:xfrm>
          <a:prstGeom prst="rect">
            <a:avLst/>
          </a:prstGeom>
          <a:noFill/>
        </p:spPr>
        <p:txBody>
          <a:bodyPr wrap="square" rtlCol="0">
            <a:spAutoFit/>
          </a:bodyPr>
          <a:lstStyle/>
          <a:p>
            <a:r>
              <a:rPr lang="en-IN" sz="9600" dirty="0">
                <a:solidFill>
                  <a:srgbClr val="FF0000"/>
                </a:solidFill>
                <a:latin typeface="Blackadder ITC" pitchFamily="82" charset="0"/>
              </a:rPr>
              <a:t>Welcome  </a:t>
            </a:r>
          </a:p>
          <a:p>
            <a:r>
              <a:rPr lang="en-IN" sz="9600" dirty="0">
                <a:solidFill>
                  <a:srgbClr val="FF0000"/>
                </a:solidFill>
                <a:latin typeface="Blackadder ITC" pitchFamily="82" charset="0"/>
              </a:rPr>
              <a:t>           </a:t>
            </a:r>
            <a:r>
              <a:rPr lang="en-IN" sz="9600" dirty="0" smtClean="0">
                <a:solidFill>
                  <a:srgbClr val="FF0000"/>
                </a:solidFill>
                <a:latin typeface="Blackadder ITC" pitchFamily="82" charset="0"/>
              </a:rPr>
              <a:t>        </a:t>
            </a:r>
            <a:r>
              <a:rPr lang="en-IN" sz="9600" dirty="0">
                <a:solidFill>
                  <a:srgbClr val="FF0000"/>
                </a:solidFill>
                <a:latin typeface="Blackadder ITC" pitchFamily="82" charset="0"/>
              </a:rPr>
              <a:t>to</a:t>
            </a:r>
            <a:endParaRPr lang="en-US" sz="9600" dirty="0">
              <a:solidFill>
                <a:srgbClr val="FF0000"/>
              </a:solidFill>
              <a:latin typeface="Blackadder ITC" pitchFamily="82" charset="0"/>
            </a:endParaRPr>
          </a:p>
        </p:txBody>
      </p:sp>
      <p:sp>
        <p:nvSpPr>
          <p:cNvPr id="3" name="TextBox 2"/>
          <p:cNvSpPr txBox="1"/>
          <p:nvPr/>
        </p:nvSpPr>
        <p:spPr>
          <a:xfrm>
            <a:off x="4357686" y="3643314"/>
            <a:ext cx="3571900" cy="1569660"/>
          </a:xfrm>
          <a:prstGeom prst="rect">
            <a:avLst/>
          </a:prstGeom>
          <a:noFill/>
        </p:spPr>
        <p:txBody>
          <a:bodyPr wrap="square" rtlCol="0" anchor="ctr">
            <a:spAutoFit/>
          </a:bodyPr>
          <a:lstStyle/>
          <a:p>
            <a:r>
              <a:rPr lang="en-IN" sz="9600" dirty="0" smtClean="0">
                <a:solidFill>
                  <a:srgbClr val="FF0000"/>
                </a:solidFill>
                <a:latin typeface="Blackadder ITC" pitchFamily="82" charset="0"/>
              </a:rPr>
              <a:t>sunbeam</a:t>
            </a:r>
            <a:endParaRPr lang="en-US" sz="9600" dirty="0">
              <a:solidFill>
                <a:srgbClr val="FF0000"/>
              </a:solidFill>
              <a:latin typeface="Blackadder ITC" pitchFamily="8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71538" y="1643050"/>
            <a:ext cx="7429552" cy="5078313"/>
          </a:xfrm>
          <a:prstGeom prst="rect">
            <a:avLst/>
          </a:prstGeom>
          <a:noFill/>
        </p:spPr>
        <p:txBody>
          <a:bodyPr wrap="square" rtlCol="0">
            <a:spAutoFit/>
          </a:bodyPr>
          <a:lstStyle/>
          <a:p>
            <a:r>
              <a:rPr lang="en-IN" sz="1400" dirty="0" smtClean="0">
                <a:latin typeface="Arial Black" pitchFamily="34" charset="0"/>
              </a:rPr>
              <a:t> FINDINGS:-</a:t>
            </a:r>
            <a:r>
              <a:rPr lang="en-IN" dirty="0" smtClean="0"/>
              <a:t> According to the findings Security level </a:t>
            </a:r>
            <a:r>
              <a:rPr lang="en-IN" dirty="0" err="1" smtClean="0"/>
              <a:t>imidiate</a:t>
            </a:r>
            <a:r>
              <a:rPr lang="en-IN" dirty="0" smtClean="0"/>
              <a:t> actions  can be taken for the higher level security findings  .</a:t>
            </a:r>
          </a:p>
          <a:p>
            <a:endParaRPr lang="en-IN" dirty="0"/>
          </a:p>
          <a:p>
            <a:r>
              <a:rPr lang="en-IN" sz="1400" dirty="0" smtClean="0">
                <a:latin typeface="Arial Black" pitchFamily="34" charset="0"/>
              </a:rPr>
              <a:t>SECURITY HUB</a:t>
            </a:r>
            <a:r>
              <a:rPr lang="en-IN" dirty="0" smtClean="0"/>
              <a:t> :- Security hub tools shows this findings as graphical interface with  severity level but at </a:t>
            </a:r>
            <a:r>
              <a:rPr lang="en-IN" dirty="0" err="1" smtClean="0"/>
              <a:t>organisatinational</a:t>
            </a:r>
            <a:r>
              <a:rPr lang="en-IN" dirty="0" smtClean="0"/>
              <a:t>  level we can not represent like this .</a:t>
            </a:r>
          </a:p>
          <a:p>
            <a:r>
              <a:rPr lang="en-IN" dirty="0" smtClean="0"/>
              <a:t>We have to  present in the form of a proper report that’s why we have used </a:t>
            </a:r>
            <a:r>
              <a:rPr lang="en-IN" dirty="0"/>
              <a:t>D</a:t>
            </a:r>
            <a:r>
              <a:rPr lang="en-IN" dirty="0" smtClean="0"/>
              <a:t>efect Dojo.</a:t>
            </a:r>
          </a:p>
          <a:p>
            <a:r>
              <a:rPr lang="en-IN" dirty="0" smtClean="0"/>
              <a:t> </a:t>
            </a:r>
            <a:r>
              <a:rPr lang="en-IN" sz="1600" dirty="0" smtClean="0">
                <a:latin typeface="Arial Black" pitchFamily="34" charset="0"/>
                <a:cs typeface="Segoe UI Semibold" pitchFamily="34" charset="0"/>
              </a:rPr>
              <a:t>Defect Dojo</a:t>
            </a:r>
            <a:r>
              <a:rPr lang="en-IN" dirty="0" smtClean="0"/>
              <a:t>:- it is third party open source tool  which can be integrated with security hub and it generates </a:t>
            </a:r>
            <a:r>
              <a:rPr lang="en-IN" dirty="0" err="1" smtClean="0"/>
              <a:t>repoert</a:t>
            </a:r>
            <a:r>
              <a:rPr lang="en-IN" dirty="0" smtClean="0"/>
              <a:t> which can be customized according to our need.</a:t>
            </a:r>
          </a:p>
          <a:p>
            <a:r>
              <a:rPr lang="en-IN" sz="1400" dirty="0" smtClean="0">
                <a:latin typeface="Arial Black" pitchFamily="34" charset="0"/>
              </a:rPr>
              <a:t>AWS CLI</a:t>
            </a:r>
            <a:r>
              <a:rPr lang="en-IN" dirty="0" smtClean="0"/>
              <a:t>:- it is command line tool of </a:t>
            </a:r>
            <a:r>
              <a:rPr lang="en-IN" dirty="0" err="1" smtClean="0"/>
              <a:t>aws</a:t>
            </a:r>
            <a:r>
              <a:rPr lang="en-IN" dirty="0" smtClean="0"/>
              <a:t> which allow to </a:t>
            </a:r>
            <a:r>
              <a:rPr lang="en-IN" dirty="0" err="1" smtClean="0"/>
              <a:t>intractact</a:t>
            </a:r>
            <a:r>
              <a:rPr lang="en-IN" dirty="0" smtClean="0"/>
              <a:t> with </a:t>
            </a:r>
            <a:r>
              <a:rPr lang="en-IN" dirty="0" err="1" smtClean="0"/>
              <a:t>aws</a:t>
            </a:r>
            <a:r>
              <a:rPr lang="en-IN" dirty="0" smtClean="0"/>
              <a:t> services directly from terminal or command prompt.</a:t>
            </a:r>
          </a:p>
          <a:p>
            <a:r>
              <a:rPr lang="en-IN" sz="1400" dirty="0" smtClean="0">
                <a:latin typeface="Arial Black" pitchFamily="34" charset="0"/>
              </a:rPr>
              <a:t>JENKINS</a:t>
            </a:r>
            <a:r>
              <a:rPr lang="en-IN" dirty="0" smtClean="0"/>
              <a:t>:- </a:t>
            </a:r>
            <a:r>
              <a:rPr lang="en-IN" dirty="0" err="1" smtClean="0"/>
              <a:t>jenkins</a:t>
            </a:r>
            <a:r>
              <a:rPr lang="en-IN" dirty="0" smtClean="0"/>
              <a:t> is java based open source automation platform with </a:t>
            </a:r>
            <a:r>
              <a:rPr lang="en-IN" dirty="0" err="1" smtClean="0"/>
              <a:t>plungins</a:t>
            </a:r>
            <a:r>
              <a:rPr lang="en-IN" dirty="0" smtClean="0"/>
              <a:t> designed for continuous integration .it is used to continually </a:t>
            </a:r>
            <a:r>
              <a:rPr lang="en-IN" dirty="0" err="1" smtClean="0"/>
              <a:t>cretae</a:t>
            </a:r>
            <a:r>
              <a:rPr lang="en-IN" dirty="0" smtClean="0"/>
              <a:t> and test software projects.</a:t>
            </a:r>
          </a:p>
          <a:p>
            <a:endParaRPr lang="en-IN" dirty="0"/>
          </a:p>
          <a:p>
            <a:endParaRPr lang="en-US" dirty="0"/>
          </a:p>
        </p:txBody>
      </p:sp>
      <p:sp>
        <p:nvSpPr>
          <p:cNvPr id="3" name="TextBox 2"/>
          <p:cNvSpPr txBox="1"/>
          <p:nvPr/>
        </p:nvSpPr>
        <p:spPr>
          <a:xfrm>
            <a:off x="1142976" y="1285860"/>
            <a:ext cx="7715304" cy="369332"/>
          </a:xfrm>
          <a:prstGeom prst="rect">
            <a:avLst/>
          </a:prstGeom>
          <a:noFill/>
        </p:spPr>
        <p:txBody>
          <a:bodyPr wrap="square" rtlCol="0">
            <a:spAutoFit/>
          </a:bodyPr>
          <a:lstStyle/>
          <a:p>
            <a:r>
              <a:rPr lang="en-IN" sz="1400" dirty="0" smtClean="0">
                <a:latin typeface="Arial Black" pitchFamily="34" charset="0"/>
              </a:rPr>
              <a:t>AWS CONFIG</a:t>
            </a:r>
            <a:r>
              <a:rPr lang="en-IN" dirty="0" smtClean="0"/>
              <a:t>:-Enable to access ,audit and evaluate </a:t>
            </a:r>
            <a:r>
              <a:rPr lang="en-IN" dirty="0" err="1" smtClean="0"/>
              <a:t>config</a:t>
            </a:r>
            <a:r>
              <a:rPr lang="en-IN" dirty="0" smtClean="0"/>
              <a:t>. of  AWS resources. </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71480"/>
            <a:ext cx="9144000" cy="7478970"/>
          </a:xfrm>
          <a:prstGeom prst="rect">
            <a:avLst/>
          </a:prstGeom>
        </p:spPr>
        <p:txBody>
          <a:bodyPr wrap="square">
            <a:spAutoFit/>
          </a:bodyPr>
          <a:lstStyle/>
          <a:p>
            <a:r>
              <a:rPr lang="en-US" sz="2400" b="1" dirty="0" smtClean="0">
                <a:solidFill>
                  <a:srgbClr val="FF0000"/>
                </a:solidFill>
              </a:rPr>
              <a:t>WORKING OF PROJECT</a:t>
            </a:r>
          </a:p>
          <a:p>
            <a:endParaRPr lang="en-US" sz="2400" b="1" dirty="0" smtClean="0">
              <a:solidFill>
                <a:srgbClr val="FF0000"/>
              </a:solidFill>
            </a:endParaRPr>
          </a:p>
          <a:p>
            <a:endParaRPr lang="en-US" sz="2400" b="1" dirty="0" smtClean="0">
              <a:solidFill>
                <a:srgbClr val="FF0000"/>
              </a:solidFill>
            </a:endParaRPr>
          </a:p>
          <a:p>
            <a:endParaRPr lang="en-US" sz="2400" b="1" dirty="0" smtClean="0">
              <a:solidFill>
                <a:srgbClr val="FF0000"/>
              </a:solidFill>
            </a:endParaRPr>
          </a:p>
          <a:p>
            <a:endParaRPr lang="en-US" sz="2400" b="1" dirty="0" smtClean="0">
              <a:solidFill>
                <a:srgbClr val="FF0000"/>
              </a:solidFill>
            </a:endParaRPr>
          </a:p>
          <a:p>
            <a:endParaRPr lang="en-US" sz="2000" b="1" dirty="0" smtClean="0">
              <a:solidFill>
                <a:srgbClr val="FF0000"/>
              </a:solidFill>
            </a:endParaRPr>
          </a:p>
          <a:p>
            <a:endParaRPr lang="en-US" sz="2000" b="1" dirty="0" smtClean="0">
              <a:solidFill>
                <a:srgbClr val="FF0000"/>
              </a:solidFill>
            </a:endParaRPr>
          </a:p>
          <a:p>
            <a:endParaRPr lang="en-US" sz="2000" b="1" dirty="0" smtClean="0">
              <a:solidFill>
                <a:srgbClr val="FF0000"/>
              </a:solidFill>
            </a:endParaRPr>
          </a:p>
          <a:p>
            <a:endParaRPr lang="en-US" sz="2000" b="1" dirty="0" smtClean="0">
              <a:solidFill>
                <a:srgbClr val="FF0000"/>
              </a:solidFill>
            </a:endParaRPr>
          </a:p>
          <a:p>
            <a:endParaRPr lang="en-US" sz="2000" b="1" dirty="0" smtClean="0">
              <a:solidFill>
                <a:srgbClr val="FF0000"/>
              </a:solidFill>
            </a:endParaRPr>
          </a:p>
          <a:p>
            <a:endParaRPr lang="en-US" sz="2000" b="1" dirty="0" smtClean="0">
              <a:solidFill>
                <a:srgbClr val="FF0000"/>
              </a:solidFill>
            </a:endParaRPr>
          </a:p>
          <a:p>
            <a:endParaRPr lang="en-US" sz="2000" b="1" dirty="0" smtClean="0">
              <a:solidFill>
                <a:srgbClr val="FF0000"/>
              </a:solidFill>
            </a:endParaRPr>
          </a:p>
          <a:p>
            <a:endParaRPr lang="en-US" sz="2000" b="1" dirty="0" smtClean="0">
              <a:solidFill>
                <a:srgbClr val="FF0000"/>
              </a:solidFill>
            </a:endParaRPr>
          </a:p>
          <a:p>
            <a:endParaRPr lang="en-US" sz="2000" b="1" dirty="0" smtClean="0">
              <a:solidFill>
                <a:srgbClr val="FF0000"/>
              </a:solidFill>
            </a:endParaRPr>
          </a:p>
          <a:p>
            <a:endParaRPr lang="en-US" sz="2000" b="1" dirty="0" smtClean="0">
              <a:solidFill>
                <a:srgbClr val="FF0000"/>
              </a:solidFill>
            </a:endParaRPr>
          </a:p>
          <a:p>
            <a:endParaRPr lang="en-US" sz="2000" b="1" dirty="0" smtClean="0">
              <a:solidFill>
                <a:srgbClr val="FF0000"/>
              </a:solidFill>
            </a:endParaRPr>
          </a:p>
          <a:p>
            <a:endParaRPr lang="en-US" sz="2000" b="1" dirty="0" smtClean="0">
              <a:solidFill>
                <a:srgbClr val="FF0000"/>
              </a:solidFill>
            </a:endParaRPr>
          </a:p>
          <a:p>
            <a:endParaRPr lang="en-US" sz="2000" b="1" dirty="0" smtClean="0">
              <a:solidFill>
                <a:srgbClr val="FF0000"/>
              </a:solidFill>
            </a:endParaRPr>
          </a:p>
          <a:p>
            <a:endParaRPr lang="en-US" sz="2000" b="1" dirty="0" smtClean="0">
              <a:solidFill>
                <a:srgbClr val="FF0000"/>
              </a:solidFill>
            </a:endParaRPr>
          </a:p>
          <a:p>
            <a:endParaRPr lang="en-US" sz="2000" b="1" dirty="0" smtClean="0">
              <a:solidFill>
                <a:srgbClr val="FF0000"/>
              </a:solidFill>
            </a:endParaRPr>
          </a:p>
          <a:p>
            <a:endParaRPr lang="en-US" sz="2000" b="1" dirty="0" smtClean="0">
              <a:solidFill>
                <a:srgbClr val="FF0000"/>
              </a:solidFill>
            </a:endParaRPr>
          </a:p>
          <a:p>
            <a:endParaRPr lang="en-US" sz="2000" b="1" dirty="0" smtClean="0">
              <a:solidFill>
                <a:srgbClr val="FF0000"/>
              </a:solidFill>
            </a:endParaRPr>
          </a:p>
          <a:p>
            <a:endParaRPr lang="en-US" sz="2000" b="1" dirty="0">
              <a:solidFill>
                <a:srgbClr val="FF0000"/>
              </a:solidFill>
            </a:endParaRPr>
          </a:p>
        </p:txBody>
      </p:sp>
      <p:sp>
        <p:nvSpPr>
          <p:cNvPr id="5" name="Rectangle 4"/>
          <p:cNvSpPr/>
          <p:nvPr/>
        </p:nvSpPr>
        <p:spPr>
          <a:xfrm>
            <a:off x="142844" y="1214422"/>
            <a:ext cx="9001156" cy="6740307"/>
          </a:xfrm>
          <a:prstGeom prst="rect">
            <a:avLst/>
          </a:prstGeom>
        </p:spPr>
        <p:txBody>
          <a:bodyPr wrap="square">
            <a:spAutoFit/>
          </a:bodyPr>
          <a:lstStyle/>
          <a:p>
            <a:r>
              <a:rPr lang="en-US" sz="2400" dirty="0" smtClean="0">
                <a:solidFill>
                  <a:srgbClr val="002060"/>
                </a:solidFill>
              </a:rPr>
              <a:t>AWS SECURITY HUB</a:t>
            </a:r>
          </a:p>
          <a:p>
            <a:r>
              <a:rPr lang="en-US" dirty="0" smtClean="0"/>
              <a:t>AWS Security Hub is a comprehensive security management service provided by Amazon Web Services (AWS) to help users centrally manage and prioritize security findings across their AWS environment. It acts as a hub </a:t>
            </a:r>
            <a:r>
              <a:rPr lang="en-US" dirty="0" err="1" smtClean="0"/>
              <a:t>foraggregating</a:t>
            </a:r>
            <a:r>
              <a:rPr lang="en-US" dirty="0" smtClean="0"/>
              <a:t>, organizing, and prioritizing security alerts and findings from various AWS services and third-party integrations. AWS</a:t>
            </a:r>
          </a:p>
          <a:p>
            <a:endParaRPr lang="en-US" sz="2400" dirty="0" smtClean="0"/>
          </a:p>
          <a:p>
            <a:r>
              <a:rPr lang="en-US" sz="2400" dirty="0" smtClean="0"/>
              <a:t> </a:t>
            </a:r>
            <a:r>
              <a:rPr lang="en-US" sz="2400" dirty="0" smtClean="0">
                <a:solidFill>
                  <a:srgbClr val="7030A0"/>
                </a:solidFill>
              </a:rPr>
              <a:t>SECURITY HUB</a:t>
            </a:r>
          </a:p>
          <a:p>
            <a:r>
              <a:rPr lang="en-US" dirty="0" smtClean="0"/>
              <a:t>AWS Security Hub is a comprehensive security management service provided by Amazon Web Services (AWS) to help users centrally manage and prioritize security findings across their AWS environment. It acts as a hub for aggregating, organizing, and prioritizing security alerts and findings from various AWS services and third-party integrations.</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2910" y="1500174"/>
            <a:ext cx="7286676" cy="923330"/>
          </a:xfrm>
          <a:prstGeom prst="rect">
            <a:avLst/>
          </a:prstGeom>
          <a:noFill/>
        </p:spPr>
        <p:txBody>
          <a:bodyPr wrap="square" rtlCol="0">
            <a:spAutoFit/>
          </a:bodyPr>
          <a:lstStyle/>
          <a:p>
            <a:endParaRPr lang="en-IN" dirty="0" smtClean="0"/>
          </a:p>
          <a:p>
            <a:endParaRPr lang="en-IN" dirty="0"/>
          </a:p>
          <a:p>
            <a:endParaRPr lang="en-US" dirty="0"/>
          </a:p>
        </p:txBody>
      </p:sp>
      <p:sp>
        <p:nvSpPr>
          <p:cNvPr id="3" name="Rectangle 2"/>
          <p:cNvSpPr/>
          <p:nvPr/>
        </p:nvSpPr>
        <p:spPr>
          <a:xfrm>
            <a:off x="0" y="1214422"/>
            <a:ext cx="9286908" cy="2123658"/>
          </a:xfrm>
          <a:prstGeom prst="rect">
            <a:avLst/>
          </a:prstGeom>
        </p:spPr>
        <p:txBody>
          <a:bodyPr wrap="square">
            <a:spAutoFit/>
          </a:bodyPr>
          <a:lstStyle/>
          <a:p>
            <a:r>
              <a:rPr lang="en-US" sz="2400" dirty="0" smtClean="0">
                <a:solidFill>
                  <a:srgbClr val="7030A0"/>
                </a:solidFill>
              </a:rPr>
              <a:t>AWS Findings</a:t>
            </a:r>
          </a:p>
          <a:p>
            <a:r>
              <a:rPr lang="en-US" dirty="0" smtClean="0"/>
              <a:t>AWS Security Hub continuously evaluates the configuration settings of your AWS resources against a set of predefined security standards and compliance benchmarks. Security Hub aggregates findings from multiple AWS services that perform compliance checks.</a:t>
            </a:r>
          </a:p>
          <a:p>
            <a:endParaRPr lang="en-US" dirty="0" smtClean="0"/>
          </a:p>
          <a:p>
            <a:endParaRPr lang="en-US" dirty="0" smtClean="0"/>
          </a:p>
          <a:p>
            <a:endParaRPr lang="en-US" dirty="0"/>
          </a:p>
        </p:txBody>
      </p:sp>
      <p:sp>
        <p:nvSpPr>
          <p:cNvPr id="4" name="Rectangle 3"/>
          <p:cNvSpPr/>
          <p:nvPr/>
        </p:nvSpPr>
        <p:spPr>
          <a:xfrm>
            <a:off x="0" y="2714620"/>
            <a:ext cx="9144000" cy="12926616"/>
          </a:xfrm>
          <a:prstGeom prst="rect">
            <a:avLst/>
          </a:prstGeom>
        </p:spPr>
        <p:txBody>
          <a:bodyPr wrap="square">
            <a:spAutoFit/>
          </a:bodyPr>
          <a:lstStyle/>
          <a:p>
            <a:r>
              <a:rPr lang="en-US" sz="2400" dirty="0" smtClean="0">
                <a:solidFill>
                  <a:srgbClr val="7030A0"/>
                </a:solidFill>
              </a:rPr>
              <a:t>AWS Command Line Interface (CLI)</a:t>
            </a:r>
          </a:p>
          <a:p>
            <a:r>
              <a:rPr lang="en-US" dirty="0" smtClean="0"/>
              <a:t>The AWS Command Line Interface (CLI) is a unified tool provided by Amazon Web Services (AWS) that allows  you to manage various AWS services and resources from the command line of your terminal or command prompt . Through AWS CLI, we logged in in our terminal with the credential of AWS IAM Administrator who has given a programmatic access. With the help of AWS CLI we gathered all the findings generated in the security hub after running compliance check on different frameworks. These findings are stored in a JSON format</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2852"/>
            <a:ext cx="9144000" cy="6555641"/>
          </a:xfrm>
          <a:prstGeom prst="rect">
            <a:avLst/>
          </a:prstGeom>
        </p:spPr>
        <p:txBody>
          <a:bodyPr wrap="square">
            <a:spAutoFit/>
          </a:bodyPr>
          <a:lstStyle/>
          <a:p>
            <a:r>
              <a:rPr lang="en-US" sz="2400" dirty="0" smtClean="0">
                <a:solidFill>
                  <a:srgbClr val="7030A0"/>
                </a:solidFill>
              </a:rPr>
              <a:t> </a:t>
            </a:r>
            <a:r>
              <a:rPr lang="en-US" sz="2400" dirty="0" err="1" smtClean="0">
                <a:solidFill>
                  <a:srgbClr val="7030A0"/>
                </a:solidFill>
              </a:rPr>
              <a:t>Defectdojo</a:t>
            </a:r>
            <a:endParaRPr lang="en-US" sz="2400" dirty="0" smtClean="0">
              <a:solidFill>
                <a:srgbClr val="7030A0"/>
              </a:solidFill>
            </a:endParaRPr>
          </a:p>
          <a:p>
            <a:r>
              <a:rPr lang="en-US" dirty="0" smtClean="0"/>
              <a:t>The next step is integration of Defect dojo with the AWS Security Hub, for this Defect dojo provides add product option where we can add different tools to integrate with   Defect dojo. We added Security hub and then engagement is created to parse to all the findings generated through AWS Security Hub . In order to parse the findings from security hub in Defect dojo we have used HTTP Post method . After gathering all the findings from AWS CLI in JSON format, through HTTP Post method this  </a:t>
            </a:r>
            <a:r>
              <a:rPr lang="en-US" dirty="0" err="1" smtClean="0"/>
              <a:t>json</a:t>
            </a:r>
            <a:r>
              <a:rPr lang="en-US" dirty="0" smtClean="0"/>
              <a:t> file  is parsed to Defect dojo.</a:t>
            </a:r>
          </a:p>
          <a:p>
            <a:r>
              <a:rPr lang="en-US" dirty="0" smtClean="0"/>
              <a:t>We have created a Linux shell Script to automate this process of gathering all the findings in </a:t>
            </a:r>
            <a:r>
              <a:rPr lang="en-US" dirty="0" err="1" smtClean="0"/>
              <a:t>json</a:t>
            </a:r>
            <a:r>
              <a:rPr lang="en-US" dirty="0" smtClean="0"/>
              <a:t> file and then parsing this findings to Defect dojo through HTTP Post method.</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4" name="Rectangle 3"/>
          <p:cNvSpPr/>
          <p:nvPr/>
        </p:nvSpPr>
        <p:spPr>
          <a:xfrm>
            <a:off x="142844" y="2928934"/>
            <a:ext cx="9001156" cy="2400657"/>
          </a:xfrm>
          <a:prstGeom prst="rect">
            <a:avLst/>
          </a:prstGeom>
        </p:spPr>
        <p:txBody>
          <a:bodyPr wrap="square">
            <a:spAutoFit/>
          </a:bodyPr>
          <a:lstStyle/>
          <a:p>
            <a:r>
              <a:rPr lang="en-US" sz="2400" dirty="0" smtClean="0">
                <a:solidFill>
                  <a:srgbClr val="7030A0"/>
                </a:solidFill>
              </a:rPr>
              <a:t>Jenkins</a:t>
            </a:r>
          </a:p>
          <a:p>
            <a:r>
              <a:rPr lang="en-US" dirty="0" smtClean="0"/>
              <a:t>This whole process is automated with Jenkins. In order to integrate </a:t>
            </a:r>
            <a:r>
              <a:rPr lang="en-US" dirty="0" err="1" smtClean="0"/>
              <a:t>jenkins</a:t>
            </a:r>
            <a:r>
              <a:rPr lang="en-US" dirty="0" smtClean="0"/>
              <a:t> server with AWS Security Hub we have created a role and gave full access of AWS Security Hub to Jenkins server. We have use AWS Credential </a:t>
            </a:r>
            <a:r>
              <a:rPr lang="en-US" dirty="0" err="1" smtClean="0"/>
              <a:t>plugins</a:t>
            </a:r>
            <a:r>
              <a:rPr lang="en-US" dirty="0" smtClean="0"/>
              <a:t> in Jenkins. Whenever new findings or failed security check occur at AWS Security hub according to compliance framework Jenkins will automatically use build trigger and automatically creates a </a:t>
            </a:r>
            <a:r>
              <a:rPr lang="en-US" dirty="0" err="1" smtClean="0"/>
              <a:t>json</a:t>
            </a:r>
            <a:r>
              <a:rPr lang="en-US" dirty="0" smtClean="0"/>
              <a:t> file and</a:t>
            </a:r>
          </a:p>
          <a:p>
            <a:r>
              <a:rPr lang="en-US" dirty="0" smtClean="0"/>
              <a:t>parse this findings to defect dojo so that we Can Continuously monitor AWS</a:t>
            </a:r>
          </a:p>
          <a:p>
            <a:r>
              <a:rPr lang="en-US" dirty="0" smtClean="0"/>
              <a:t>Infrastructure Security Checks.</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3.jpeg"/>
          <p:cNvPicPr/>
          <p:nvPr/>
        </p:nvPicPr>
        <p:blipFill>
          <a:blip r:embed="rId2" cstate="print"/>
          <a:stretch>
            <a:fillRect/>
          </a:stretch>
        </p:blipFill>
        <p:spPr>
          <a:xfrm>
            <a:off x="1285852" y="1000108"/>
            <a:ext cx="6866372" cy="450059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785918" y="357166"/>
            <a:ext cx="4286280" cy="523220"/>
          </a:xfrm>
          <a:prstGeom prst="rect">
            <a:avLst/>
          </a:prstGeom>
          <a:noFill/>
        </p:spPr>
        <p:txBody>
          <a:bodyPr wrap="square" rtlCol="0">
            <a:spAutoFit/>
          </a:bodyPr>
          <a:lstStyle/>
          <a:p>
            <a:r>
              <a:rPr lang="en-IN" dirty="0" smtClean="0"/>
              <a:t>                        </a:t>
            </a:r>
            <a:r>
              <a:rPr lang="en-IN" sz="2800" dirty="0" smtClean="0">
                <a:solidFill>
                  <a:srgbClr val="C00000"/>
                </a:solidFill>
              </a:rPr>
              <a:t>SCREENSHOTS</a:t>
            </a:r>
            <a:endParaRPr lang="en-US" sz="2800" dirty="0">
              <a:solidFill>
                <a:srgbClr val="C00000"/>
              </a:solidFill>
            </a:endParaRPr>
          </a:p>
        </p:txBody>
      </p:sp>
      <p:sp>
        <p:nvSpPr>
          <p:cNvPr id="13" name="TextBox 12"/>
          <p:cNvSpPr txBox="1"/>
          <p:nvPr/>
        </p:nvSpPr>
        <p:spPr>
          <a:xfrm>
            <a:off x="4071934" y="857232"/>
            <a:ext cx="1000132"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IN" dirty="0" smtClean="0">
                <a:solidFill>
                  <a:schemeClr val="tx1"/>
                </a:solidFill>
              </a:rPr>
              <a:t>Ec2</a:t>
            </a:r>
            <a:endParaRPr lang="en-US" dirty="0">
              <a:solidFill>
                <a:schemeClr val="tx1"/>
              </a:solidFill>
            </a:endParaRPr>
          </a:p>
        </p:txBody>
      </p:sp>
      <p:pic>
        <p:nvPicPr>
          <p:cNvPr id="1026" name="Picture 2" descr="C:\Users\SidDhi\Pictures\Screenshots\Screenshot (243).png"/>
          <p:cNvPicPr>
            <a:picLocks noChangeAspect="1" noChangeArrowheads="1"/>
          </p:cNvPicPr>
          <p:nvPr/>
        </p:nvPicPr>
        <p:blipFill>
          <a:blip r:embed="rId3"/>
          <a:srcRect/>
          <a:stretch>
            <a:fillRect/>
          </a:stretch>
        </p:blipFill>
        <p:spPr bwMode="auto">
          <a:xfrm>
            <a:off x="1285852" y="1785926"/>
            <a:ext cx="7513200" cy="4226175"/>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1142984"/>
            <a:ext cx="9144000" cy="2308324"/>
          </a:xfrm>
          <a:prstGeom prst="rect">
            <a:avLst/>
          </a:prstGeom>
          <a:noFill/>
        </p:spPr>
        <p:txBody>
          <a:bodyPr wrap="square" rtlCol="0">
            <a:spAutoFit/>
          </a:bodyPr>
          <a:lstStyle/>
          <a:p>
            <a:r>
              <a:rPr lang="en-IN" sz="2400" dirty="0" smtClean="0">
                <a:solidFill>
                  <a:srgbClr val="C00000"/>
                </a:solidFill>
              </a:rPr>
              <a:t>                            Running Ec2 Instances</a:t>
            </a:r>
          </a:p>
          <a:p>
            <a:endParaRPr lang="en-IN" sz="2400" dirty="0" smtClean="0">
              <a:solidFill>
                <a:srgbClr val="C00000"/>
              </a:solidFill>
            </a:endParaRPr>
          </a:p>
          <a:p>
            <a:endParaRPr lang="en-IN" sz="2400" dirty="0" smtClean="0">
              <a:solidFill>
                <a:srgbClr val="C00000"/>
              </a:solidFill>
            </a:endParaRPr>
          </a:p>
          <a:p>
            <a:endParaRPr lang="en-IN" sz="2400" dirty="0" smtClean="0">
              <a:solidFill>
                <a:srgbClr val="C00000"/>
              </a:solidFill>
            </a:endParaRPr>
          </a:p>
          <a:p>
            <a:endParaRPr lang="en-IN" sz="2400" dirty="0" smtClean="0">
              <a:solidFill>
                <a:srgbClr val="C00000"/>
              </a:solidFill>
            </a:endParaRPr>
          </a:p>
          <a:p>
            <a:endParaRPr lang="en-US" sz="2400" dirty="0">
              <a:solidFill>
                <a:srgbClr val="C00000"/>
              </a:solidFill>
            </a:endParaRPr>
          </a:p>
        </p:txBody>
      </p:sp>
      <p:pic>
        <p:nvPicPr>
          <p:cNvPr id="23554" name="Picture 2" descr="C:\Users\SidDhi\AppData\Local\Packages\Microsoft.Windows.Photos_8wekyb3d8bbwe\TempState\ShareServiceTempFolder\Screenshot (244).jpeg"/>
          <p:cNvPicPr>
            <a:picLocks noChangeAspect="1" noChangeArrowheads="1"/>
          </p:cNvPicPr>
          <p:nvPr/>
        </p:nvPicPr>
        <p:blipFill>
          <a:blip r:embed="rId2"/>
          <a:srcRect/>
          <a:stretch>
            <a:fillRect/>
          </a:stretch>
        </p:blipFill>
        <p:spPr bwMode="auto">
          <a:xfrm>
            <a:off x="1214414" y="357166"/>
            <a:ext cx="7383600" cy="4668403"/>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7"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pSp>
        <p:nvGrpSpPr>
          <p:cNvPr id="49153" name="Group 1"/>
          <p:cNvGrpSpPr>
            <a:grpSpLocks/>
          </p:cNvGrpSpPr>
          <p:nvPr/>
        </p:nvGrpSpPr>
        <p:grpSpPr bwMode="auto">
          <a:xfrm>
            <a:off x="642910" y="1571612"/>
            <a:ext cx="8001056" cy="4643470"/>
            <a:chOff x="0" y="0"/>
            <a:chExt cx="8621" cy="5170"/>
          </a:xfrm>
        </p:grpSpPr>
        <p:pic>
          <p:nvPicPr>
            <p:cNvPr id="49156" name="Picture 4"/>
            <p:cNvPicPr>
              <a:picLocks noChangeAspect="1" noChangeArrowheads="1"/>
            </p:cNvPicPr>
            <p:nvPr/>
          </p:nvPicPr>
          <p:blipFill>
            <a:blip r:embed="rId2"/>
            <a:srcRect/>
            <a:stretch>
              <a:fillRect/>
            </a:stretch>
          </p:blipFill>
          <p:spPr bwMode="auto">
            <a:xfrm>
              <a:off x="0" y="0"/>
              <a:ext cx="2919" cy="5170"/>
            </a:xfrm>
            <a:prstGeom prst="rect">
              <a:avLst/>
            </a:prstGeom>
            <a:noFill/>
          </p:spPr>
        </p:pic>
        <p:pic>
          <p:nvPicPr>
            <p:cNvPr id="49155" name="Picture 3"/>
            <p:cNvPicPr>
              <a:picLocks noChangeAspect="1" noChangeArrowheads="1"/>
            </p:cNvPicPr>
            <p:nvPr/>
          </p:nvPicPr>
          <p:blipFill>
            <a:blip r:embed="rId3"/>
            <a:srcRect/>
            <a:stretch>
              <a:fillRect/>
            </a:stretch>
          </p:blipFill>
          <p:spPr bwMode="auto">
            <a:xfrm>
              <a:off x="2918" y="0"/>
              <a:ext cx="4301" cy="5170"/>
            </a:xfrm>
            <a:prstGeom prst="rect">
              <a:avLst/>
            </a:prstGeom>
            <a:noFill/>
          </p:spPr>
        </p:pic>
        <p:pic>
          <p:nvPicPr>
            <p:cNvPr id="49154" name="Picture 2"/>
            <p:cNvPicPr>
              <a:picLocks noChangeAspect="1" noChangeArrowheads="1"/>
            </p:cNvPicPr>
            <p:nvPr/>
          </p:nvPicPr>
          <p:blipFill>
            <a:blip r:embed="rId4"/>
            <a:srcRect/>
            <a:stretch>
              <a:fillRect/>
            </a:stretch>
          </p:blipFill>
          <p:spPr bwMode="auto">
            <a:xfrm>
              <a:off x="7219" y="0"/>
              <a:ext cx="1402" cy="5170"/>
            </a:xfrm>
            <a:prstGeom prst="rect">
              <a:avLst/>
            </a:prstGeom>
            <a:noFill/>
          </p:spPr>
        </p:pic>
      </p:grpSp>
      <p:sp>
        <p:nvSpPr>
          <p:cNvPr id="7" name="TextBox 6"/>
          <p:cNvSpPr txBox="1"/>
          <p:nvPr/>
        </p:nvSpPr>
        <p:spPr>
          <a:xfrm>
            <a:off x="2071670" y="1000108"/>
            <a:ext cx="5357850" cy="400110"/>
          </a:xfrm>
          <a:prstGeom prst="rect">
            <a:avLst/>
          </a:prstGeom>
          <a:noFill/>
        </p:spPr>
        <p:txBody>
          <a:bodyPr wrap="square" rtlCol="0">
            <a:spAutoFit/>
          </a:bodyPr>
          <a:lstStyle/>
          <a:p>
            <a:r>
              <a:rPr lang="en-IN" sz="2000" dirty="0" smtClean="0">
                <a:solidFill>
                  <a:srgbClr val="C00000"/>
                </a:solidFill>
              </a:rPr>
              <a:t>Adding TCP Rule to Inbounds Rule</a:t>
            </a:r>
            <a:endParaRPr lang="en-US" sz="2000" dirty="0">
              <a:solidFill>
                <a:srgbClr val="C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15.jpeg"/>
          <p:cNvPicPr/>
          <p:nvPr/>
        </p:nvPicPr>
        <p:blipFill>
          <a:blip r:embed="rId2" cstate="print"/>
          <a:stretch>
            <a:fillRect/>
          </a:stretch>
        </p:blipFill>
        <p:spPr>
          <a:xfrm>
            <a:off x="928662" y="1357298"/>
            <a:ext cx="7286675" cy="4500594"/>
          </a:xfrm>
          <a:prstGeom prst="rect">
            <a:avLst/>
          </a:prstGeom>
        </p:spPr>
      </p:pic>
      <p:sp>
        <p:nvSpPr>
          <p:cNvPr id="3" name="TextBox 2"/>
          <p:cNvSpPr txBox="1"/>
          <p:nvPr/>
        </p:nvSpPr>
        <p:spPr>
          <a:xfrm>
            <a:off x="2643174" y="714357"/>
            <a:ext cx="3786214" cy="461665"/>
          </a:xfrm>
          <a:prstGeom prst="rect">
            <a:avLst/>
          </a:prstGeom>
          <a:noFill/>
        </p:spPr>
        <p:txBody>
          <a:bodyPr wrap="square" rtlCol="0">
            <a:spAutoFit/>
          </a:bodyPr>
          <a:lstStyle/>
          <a:p>
            <a:r>
              <a:rPr lang="en-IN" sz="2400" dirty="0" smtClean="0">
                <a:solidFill>
                  <a:srgbClr val="C00000"/>
                </a:solidFill>
              </a:rPr>
              <a:t>Enable Security Hub</a:t>
            </a:r>
            <a:endParaRPr lang="en-US" sz="2400" dirty="0">
              <a:solidFill>
                <a:srgbClr val="C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C:\Users\SidDhi\AppData\Local\Packages\Microsoft.Windows.Photos_8wekyb3d8bbwe\TempState\ShareServiceTempFolder\Screenshot (229).jpeg"/>
          <p:cNvPicPr>
            <a:picLocks noChangeAspect="1" noChangeArrowheads="1"/>
          </p:cNvPicPr>
          <p:nvPr/>
        </p:nvPicPr>
        <p:blipFill>
          <a:blip r:embed="rId2"/>
          <a:srcRect/>
          <a:stretch>
            <a:fillRect/>
          </a:stretch>
        </p:blipFill>
        <p:spPr bwMode="auto">
          <a:xfrm>
            <a:off x="1071538" y="428604"/>
            <a:ext cx="7488000" cy="4212000"/>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sunbeamnewactslogo.png"/>
          <p:cNvPicPr>
            <a:picLocks noChangeAspect="1"/>
          </p:cNvPicPr>
          <p:nvPr/>
        </p:nvPicPr>
        <p:blipFill>
          <a:blip r:embed="rId2"/>
          <a:stretch>
            <a:fillRect/>
          </a:stretch>
        </p:blipFill>
        <p:spPr>
          <a:xfrm>
            <a:off x="1142976" y="1071546"/>
            <a:ext cx="7620000" cy="1500197"/>
          </a:xfrm>
          <a:prstGeom prst="rect">
            <a:avLst/>
          </a:prstGeom>
        </p:spPr>
      </p:pic>
      <p:pic>
        <p:nvPicPr>
          <p:cNvPr id="26" name="Picture 25" descr="sunbeam_logo2.png"/>
          <p:cNvPicPr>
            <a:picLocks noChangeAspect="1"/>
          </p:cNvPicPr>
          <p:nvPr/>
        </p:nvPicPr>
        <p:blipFill>
          <a:blip r:embed="rId3"/>
          <a:stretch>
            <a:fillRect/>
          </a:stretch>
        </p:blipFill>
        <p:spPr>
          <a:xfrm>
            <a:off x="2786050" y="3000372"/>
            <a:ext cx="3571900" cy="3143272"/>
          </a:xfrm>
          <a:prstGeom prst="rect">
            <a:avLst/>
          </a:prstGeom>
        </p:spPr>
      </p:pic>
      <p:sp>
        <p:nvSpPr>
          <p:cNvPr id="27" name="TextBox 26"/>
          <p:cNvSpPr txBox="1"/>
          <p:nvPr/>
        </p:nvSpPr>
        <p:spPr>
          <a:xfrm>
            <a:off x="2000232" y="6215082"/>
            <a:ext cx="6429420" cy="461665"/>
          </a:xfrm>
          <a:prstGeom prst="rect">
            <a:avLst/>
          </a:prstGeom>
          <a:noFill/>
        </p:spPr>
        <p:txBody>
          <a:bodyPr wrap="square" rtlCol="0">
            <a:spAutoFit/>
          </a:bodyPr>
          <a:lstStyle/>
          <a:p>
            <a:r>
              <a:rPr lang="en-IN" sz="2400" dirty="0" smtClean="0">
                <a:solidFill>
                  <a:schemeClr val="tx2">
                    <a:lumMod val="50000"/>
                  </a:schemeClr>
                </a:solidFill>
                <a:latin typeface="Bahnschrift SemiBold SemiConden" pitchFamily="34" charset="0"/>
              </a:rPr>
              <a:t>Sunbeam Institute of Information Technology</a:t>
            </a:r>
            <a:endParaRPr lang="en-US" sz="2400" dirty="0">
              <a:solidFill>
                <a:schemeClr val="tx2">
                  <a:lumMod val="50000"/>
                </a:schemeClr>
              </a:solidFill>
              <a:latin typeface="Bahnschrift SemiBold SemiConden" pitchFamily="34" charset="0"/>
            </a:endParaRPr>
          </a:p>
        </p:txBody>
      </p:sp>
    </p:spTree>
  </p:cSld>
  <p:clrMapOvr>
    <a:masterClrMapping/>
  </p:clrMapOvr>
  <p:transition advTm="5000">
    <p:pull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18.png"/>
          <p:cNvPicPr/>
          <p:nvPr/>
        </p:nvPicPr>
        <p:blipFill>
          <a:blip r:embed="rId2" cstate="print"/>
          <a:stretch>
            <a:fillRect/>
          </a:stretch>
        </p:blipFill>
        <p:spPr>
          <a:xfrm>
            <a:off x="785786" y="1928802"/>
            <a:ext cx="7786742" cy="4643470"/>
          </a:xfrm>
          <a:prstGeom prst="rect">
            <a:avLst/>
          </a:prstGeom>
        </p:spPr>
      </p:pic>
      <p:sp>
        <p:nvSpPr>
          <p:cNvPr id="4" name="TextBox 3"/>
          <p:cNvSpPr txBox="1"/>
          <p:nvPr/>
        </p:nvSpPr>
        <p:spPr>
          <a:xfrm>
            <a:off x="2428860" y="1428736"/>
            <a:ext cx="4357718" cy="461665"/>
          </a:xfrm>
          <a:prstGeom prst="rect">
            <a:avLst/>
          </a:prstGeom>
          <a:noFill/>
        </p:spPr>
        <p:txBody>
          <a:bodyPr wrap="square" rtlCol="0">
            <a:spAutoFit/>
          </a:bodyPr>
          <a:lstStyle/>
          <a:p>
            <a:r>
              <a:rPr lang="en-IN" sz="2400" dirty="0" smtClean="0">
                <a:solidFill>
                  <a:srgbClr val="C00000"/>
                </a:solidFill>
              </a:rPr>
              <a:t>Enable </a:t>
            </a:r>
            <a:r>
              <a:rPr lang="en-IN" sz="2400" dirty="0" err="1" smtClean="0">
                <a:solidFill>
                  <a:srgbClr val="C00000"/>
                </a:solidFill>
              </a:rPr>
              <a:t>Config</a:t>
            </a:r>
            <a:r>
              <a:rPr lang="en-IN" sz="2400" dirty="0" smtClean="0">
                <a:solidFill>
                  <a:srgbClr val="C00000"/>
                </a:solidFill>
              </a:rPr>
              <a:t>  for  Active</a:t>
            </a:r>
            <a:endParaRPr lang="en-US" sz="2400" dirty="0">
              <a:solidFill>
                <a:srgbClr val="C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00166" y="857232"/>
            <a:ext cx="5429288" cy="400110"/>
          </a:xfrm>
          <a:prstGeom prst="rect">
            <a:avLst/>
          </a:prstGeom>
          <a:noFill/>
        </p:spPr>
        <p:txBody>
          <a:bodyPr wrap="square" rtlCol="0">
            <a:spAutoFit/>
          </a:bodyPr>
          <a:lstStyle/>
          <a:p>
            <a:r>
              <a:rPr lang="en-IN" sz="2000" dirty="0" smtClean="0">
                <a:solidFill>
                  <a:srgbClr val="C00000"/>
                </a:solidFill>
              </a:rPr>
              <a:t>Start The </a:t>
            </a:r>
            <a:r>
              <a:rPr lang="en-IN" sz="2000" dirty="0" err="1" smtClean="0">
                <a:solidFill>
                  <a:srgbClr val="C00000"/>
                </a:solidFill>
              </a:rPr>
              <a:t>Ubuntu</a:t>
            </a:r>
            <a:r>
              <a:rPr lang="en-IN" sz="2000" dirty="0" smtClean="0">
                <a:solidFill>
                  <a:srgbClr val="C00000"/>
                </a:solidFill>
              </a:rPr>
              <a:t>  and Connect to the Terminal </a:t>
            </a:r>
            <a:endParaRPr lang="en-US" sz="2000" dirty="0">
              <a:solidFill>
                <a:srgbClr val="C00000"/>
              </a:solidFill>
            </a:endParaRPr>
          </a:p>
        </p:txBody>
      </p:sp>
      <p:pic>
        <p:nvPicPr>
          <p:cNvPr id="18433" name="Picture 1" descr="C:\Users\SidDhi\Pictures\Screenshots\Screenshot (250).png"/>
          <p:cNvPicPr>
            <a:picLocks noChangeAspect="1" noChangeArrowheads="1"/>
          </p:cNvPicPr>
          <p:nvPr/>
        </p:nvPicPr>
        <p:blipFill>
          <a:blip r:embed="rId2"/>
          <a:srcRect/>
          <a:stretch>
            <a:fillRect/>
          </a:stretch>
        </p:blipFill>
        <p:spPr bwMode="auto">
          <a:xfrm>
            <a:off x="1357290" y="1500174"/>
            <a:ext cx="7513200" cy="4226175"/>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20.png"/>
          <p:cNvPicPr/>
          <p:nvPr/>
        </p:nvPicPr>
        <p:blipFill>
          <a:blip r:embed="rId2" cstate="print"/>
          <a:stretch>
            <a:fillRect/>
          </a:stretch>
        </p:blipFill>
        <p:spPr>
          <a:xfrm>
            <a:off x="571472" y="1603248"/>
            <a:ext cx="7786742" cy="4397520"/>
          </a:xfrm>
          <a:prstGeom prst="rect">
            <a:avLst/>
          </a:prstGeom>
        </p:spPr>
      </p:pic>
      <p:sp>
        <p:nvSpPr>
          <p:cNvPr id="3" name="TextBox 2"/>
          <p:cNvSpPr txBox="1"/>
          <p:nvPr/>
        </p:nvSpPr>
        <p:spPr>
          <a:xfrm>
            <a:off x="3214678" y="928670"/>
            <a:ext cx="3143272" cy="369332"/>
          </a:xfrm>
          <a:prstGeom prst="rect">
            <a:avLst/>
          </a:prstGeom>
          <a:noFill/>
        </p:spPr>
        <p:txBody>
          <a:bodyPr wrap="square" rtlCol="0">
            <a:spAutoFit/>
          </a:bodyPr>
          <a:lstStyle/>
          <a:p>
            <a:r>
              <a:rPr lang="en-IN" dirty="0" smtClean="0">
                <a:solidFill>
                  <a:srgbClr val="C00000"/>
                </a:solidFill>
              </a:rPr>
              <a:t>Install Git</a:t>
            </a:r>
            <a:endParaRPr lang="en-US" dirty="0">
              <a:solidFill>
                <a:srgbClr val="C0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21.jpeg"/>
          <p:cNvPicPr/>
          <p:nvPr/>
        </p:nvPicPr>
        <p:blipFill>
          <a:blip r:embed="rId2" cstate="print"/>
          <a:stretch>
            <a:fillRect/>
          </a:stretch>
        </p:blipFill>
        <p:spPr>
          <a:xfrm>
            <a:off x="714348" y="1629460"/>
            <a:ext cx="7715304" cy="4371308"/>
          </a:xfrm>
          <a:prstGeom prst="rect">
            <a:avLst/>
          </a:prstGeom>
        </p:spPr>
      </p:pic>
      <p:sp>
        <p:nvSpPr>
          <p:cNvPr id="3" name="TextBox 2"/>
          <p:cNvSpPr txBox="1"/>
          <p:nvPr/>
        </p:nvSpPr>
        <p:spPr>
          <a:xfrm>
            <a:off x="2214546" y="1142984"/>
            <a:ext cx="4214842" cy="646331"/>
          </a:xfrm>
          <a:prstGeom prst="rect">
            <a:avLst/>
          </a:prstGeom>
          <a:noFill/>
        </p:spPr>
        <p:txBody>
          <a:bodyPr wrap="square" rtlCol="0">
            <a:spAutoFit/>
          </a:bodyPr>
          <a:lstStyle/>
          <a:p>
            <a:r>
              <a:rPr lang="en-IN" dirty="0" smtClean="0">
                <a:solidFill>
                  <a:srgbClr val="FF0000"/>
                </a:solidFill>
              </a:rPr>
              <a:t>Install </a:t>
            </a:r>
            <a:r>
              <a:rPr lang="en-IN" dirty="0" err="1" smtClean="0">
                <a:solidFill>
                  <a:srgbClr val="FF0000"/>
                </a:solidFill>
              </a:rPr>
              <a:t>docker</a:t>
            </a:r>
            <a:r>
              <a:rPr lang="en-IN" dirty="0" smtClean="0">
                <a:solidFill>
                  <a:srgbClr val="FF0000"/>
                </a:solidFill>
              </a:rPr>
              <a:t> and </a:t>
            </a:r>
            <a:r>
              <a:rPr lang="en-IN" dirty="0" err="1" smtClean="0">
                <a:solidFill>
                  <a:srgbClr val="FF0000"/>
                </a:solidFill>
              </a:rPr>
              <a:t>docker</a:t>
            </a:r>
            <a:r>
              <a:rPr lang="en-IN" dirty="0" smtClean="0">
                <a:solidFill>
                  <a:srgbClr val="FF0000"/>
                </a:solidFill>
              </a:rPr>
              <a:t> compose</a:t>
            </a:r>
          </a:p>
          <a:p>
            <a:endParaRPr lang="en-US" dirty="0">
              <a:solidFill>
                <a:srgbClr val="C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22.jpeg"/>
          <p:cNvPicPr/>
          <p:nvPr/>
        </p:nvPicPr>
        <p:blipFill>
          <a:blip r:embed="rId2" cstate="print"/>
          <a:stretch>
            <a:fillRect/>
          </a:stretch>
        </p:blipFill>
        <p:spPr>
          <a:xfrm>
            <a:off x="571472" y="1500174"/>
            <a:ext cx="7786742" cy="4572032"/>
          </a:xfrm>
          <a:prstGeom prst="rect">
            <a:avLst/>
          </a:prstGeom>
        </p:spPr>
      </p:pic>
      <p:sp>
        <p:nvSpPr>
          <p:cNvPr id="3" name="TextBox 2"/>
          <p:cNvSpPr txBox="1"/>
          <p:nvPr/>
        </p:nvSpPr>
        <p:spPr>
          <a:xfrm>
            <a:off x="2571736" y="1071546"/>
            <a:ext cx="3071834" cy="400110"/>
          </a:xfrm>
          <a:prstGeom prst="rect">
            <a:avLst/>
          </a:prstGeom>
          <a:noFill/>
        </p:spPr>
        <p:txBody>
          <a:bodyPr wrap="square" rtlCol="0">
            <a:spAutoFit/>
          </a:bodyPr>
          <a:lstStyle/>
          <a:p>
            <a:r>
              <a:rPr lang="en-IN" sz="2000" dirty="0" smtClean="0">
                <a:solidFill>
                  <a:srgbClr val="C00000"/>
                </a:solidFill>
              </a:rPr>
              <a:t> Install Python3 and Pip3</a:t>
            </a:r>
            <a:endParaRPr lang="en-US" sz="2000" dirty="0">
              <a:solidFill>
                <a:srgbClr val="C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23.jpeg"/>
          <p:cNvPicPr/>
          <p:nvPr/>
        </p:nvPicPr>
        <p:blipFill>
          <a:blip r:embed="rId2" cstate="print"/>
          <a:stretch>
            <a:fillRect/>
          </a:stretch>
        </p:blipFill>
        <p:spPr>
          <a:xfrm>
            <a:off x="785787" y="1731873"/>
            <a:ext cx="7500990" cy="4340333"/>
          </a:xfrm>
          <a:prstGeom prst="rect">
            <a:avLst/>
          </a:prstGeom>
        </p:spPr>
      </p:pic>
      <p:sp>
        <p:nvSpPr>
          <p:cNvPr id="3" name="TextBox 2"/>
          <p:cNvSpPr txBox="1"/>
          <p:nvPr/>
        </p:nvSpPr>
        <p:spPr>
          <a:xfrm>
            <a:off x="1928794" y="1071546"/>
            <a:ext cx="4643470" cy="369332"/>
          </a:xfrm>
          <a:prstGeom prst="rect">
            <a:avLst/>
          </a:prstGeom>
          <a:noFill/>
        </p:spPr>
        <p:txBody>
          <a:bodyPr wrap="square" rtlCol="0">
            <a:spAutoFit/>
          </a:bodyPr>
          <a:lstStyle/>
          <a:p>
            <a:r>
              <a:rPr lang="en-IN" dirty="0" smtClean="0">
                <a:solidFill>
                  <a:srgbClr val="C00000"/>
                </a:solidFill>
              </a:rPr>
              <a:t>Clone Defect-Dojo  From  </a:t>
            </a:r>
            <a:r>
              <a:rPr lang="en-IN" dirty="0" err="1" smtClean="0">
                <a:solidFill>
                  <a:srgbClr val="C00000"/>
                </a:solidFill>
              </a:rPr>
              <a:t>Github</a:t>
            </a:r>
            <a:r>
              <a:rPr lang="en-IN" dirty="0" smtClean="0">
                <a:solidFill>
                  <a:srgbClr val="C00000"/>
                </a:solidFill>
              </a:rPr>
              <a:t> Git clone</a:t>
            </a:r>
            <a:endParaRPr lang="en-US" dirty="0">
              <a:solidFill>
                <a:srgbClr val="C0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24.jpeg"/>
          <p:cNvPicPr/>
          <p:nvPr/>
        </p:nvPicPr>
        <p:blipFill>
          <a:blip r:embed="rId2" cstate="print"/>
          <a:stretch>
            <a:fillRect/>
          </a:stretch>
        </p:blipFill>
        <p:spPr>
          <a:xfrm>
            <a:off x="857225" y="1783080"/>
            <a:ext cx="7429552" cy="4646316"/>
          </a:xfrm>
          <a:prstGeom prst="rect">
            <a:avLst/>
          </a:prstGeom>
        </p:spPr>
      </p:pic>
      <p:sp>
        <p:nvSpPr>
          <p:cNvPr id="3" name="TextBox 2"/>
          <p:cNvSpPr txBox="1"/>
          <p:nvPr/>
        </p:nvSpPr>
        <p:spPr>
          <a:xfrm>
            <a:off x="500034" y="1071546"/>
            <a:ext cx="8429684" cy="923330"/>
          </a:xfrm>
          <a:prstGeom prst="rect">
            <a:avLst/>
          </a:prstGeom>
          <a:noFill/>
        </p:spPr>
        <p:txBody>
          <a:bodyPr wrap="square" rtlCol="0">
            <a:spAutoFit/>
          </a:bodyPr>
          <a:lstStyle/>
          <a:p>
            <a:pPr lvl="0"/>
            <a:r>
              <a:rPr lang="en-IN" dirty="0" smtClean="0">
                <a:solidFill>
                  <a:srgbClr val="C00000"/>
                </a:solidFill>
              </a:rPr>
              <a:t>Login Defect-Dojo in </a:t>
            </a:r>
            <a:r>
              <a:rPr lang="en-IN" dirty="0" err="1" smtClean="0">
                <a:solidFill>
                  <a:srgbClr val="C00000"/>
                </a:solidFill>
              </a:rPr>
              <a:t>Localhost</a:t>
            </a:r>
            <a:r>
              <a:rPr lang="en-IN" dirty="0" smtClean="0">
                <a:solidFill>
                  <a:srgbClr val="C00000"/>
                </a:solidFill>
              </a:rPr>
              <a:t>  and </a:t>
            </a:r>
            <a:r>
              <a:rPr kumimoji="0" lang="en-US" b="0" i="0" u="none" strike="noStrike" cap="none" normalizeH="0" baseline="0" dirty="0" err="1" smtClean="0">
                <a:ln>
                  <a:noFill/>
                </a:ln>
                <a:solidFill>
                  <a:srgbClr val="C00000"/>
                </a:solidFill>
                <a:effectLst/>
                <a:latin typeface="Arial" pitchFamily="34" charset="0"/>
                <a:ea typeface="Times New Roman" pitchFamily="18" charset="0"/>
                <a:cs typeface="Arial" pitchFamily="34" charset="0"/>
              </a:rPr>
              <a:t>grep</a:t>
            </a:r>
            <a:r>
              <a:rPr kumimoji="0" lang="en-US" b="0" i="0" u="none" strike="noStrike" cap="none" normalizeH="0" baseline="0" dirty="0" smtClean="0">
                <a:ln>
                  <a:noFill/>
                </a:ln>
                <a:solidFill>
                  <a:srgbClr val="C00000"/>
                </a:solidFill>
                <a:effectLst/>
                <a:latin typeface="Arial" pitchFamily="34" charset="0"/>
                <a:ea typeface="Times New Roman" pitchFamily="18" charset="0"/>
                <a:cs typeface="Arial" pitchFamily="34" charset="0"/>
              </a:rPr>
              <a:t> the admin password from </a:t>
            </a:r>
            <a:r>
              <a:rPr kumimoji="0" lang="en-US" b="0" i="0" u="none" strike="noStrike" cap="none" normalizeH="0" baseline="0" dirty="0" err="1" smtClean="0">
                <a:ln>
                  <a:noFill/>
                </a:ln>
                <a:solidFill>
                  <a:srgbClr val="C00000"/>
                </a:solidFill>
                <a:effectLst/>
                <a:latin typeface="Arial" pitchFamily="34" charset="0"/>
                <a:ea typeface="Times New Roman" pitchFamily="18" charset="0"/>
                <a:cs typeface="Arial" pitchFamily="34" charset="0"/>
              </a:rPr>
              <a:t>docker</a:t>
            </a:r>
            <a:r>
              <a:rPr kumimoji="0" lang="en-US" b="0" i="0" u="none" strike="noStrike" cap="none" normalizeH="0" dirty="0" smtClean="0">
                <a:ln>
                  <a:noFill/>
                </a:ln>
                <a:solidFill>
                  <a:srgbClr val="C00000"/>
                </a:solidFill>
                <a:effectLst/>
                <a:latin typeface="Arial" pitchFamily="34" charset="0"/>
                <a:ea typeface="Times New Roman" pitchFamily="18" charset="0"/>
                <a:cs typeface="Arial" pitchFamily="34" charset="0"/>
              </a:rPr>
              <a:t> </a:t>
            </a:r>
            <a:r>
              <a:rPr kumimoji="0" lang="en-US" b="0" i="0" u="none" strike="noStrike" cap="none" normalizeH="0" baseline="0" dirty="0" smtClean="0">
                <a:ln>
                  <a:noFill/>
                </a:ln>
                <a:solidFill>
                  <a:srgbClr val="C00000"/>
                </a:solidFill>
                <a:effectLst/>
                <a:latin typeface="Arial" pitchFamily="34" charset="0"/>
                <a:ea typeface="Times New Roman" pitchFamily="18" charset="0"/>
                <a:cs typeface="Arial" pitchFamily="34" charset="0"/>
              </a:rPr>
              <a:t>compose logs </a:t>
            </a:r>
            <a:r>
              <a:rPr lang="en-US" dirty="0" err="1" smtClean="0">
                <a:solidFill>
                  <a:srgbClr val="C00000"/>
                </a:solidFill>
                <a:latin typeface="Arial" pitchFamily="34" charset="0"/>
                <a:ea typeface="Times New Roman" pitchFamily="18" charset="0"/>
                <a:cs typeface="Arial" pitchFamily="34" charset="0"/>
              </a:rPr>
              <a:t>initializer</a:t>
            </a:r>
            <a:endParaRPr kumimoji="0" lang="en-US" sz="4000" b="0" i="0" u="none" strike="noStrike" cap="none" normalizeH="0" baseline="0" dirty="0" smtClean="0">
              <a:ln>
                <a:noFill/>
              </a:ln>
              <a:solidFill>
                <a:srgbClr val="C00000"/>
              </a:solidFill>
              <a:effectLst/>
              <a:latin typeface="Arial" pitchFamily="34" charset="0"/>
              <a:cs typeface="Arial" pitchFamily="34" charset="0"/>
            </a:endParaRPr>
          </a:p>
          <a:p>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57488" y="1000108"/>
            <a:ext cx="4071966" cy="369332"/>
          </a:xfrm>
          <a:prstGeom prst="rect">
            <a:avLst/>
          </a:prstGeom>
          <a:noFill/>
        </p:spPr>
        <p:txBody>
          <a:bodyPr wrap="square" rtlCol="0">
            <a:spAutoFit/>
          </a:bodyPr>
          <a:lstStyle/>
          <a:p>
            <a:r>
              <a:rPr lang="en-IN" dirty="0" smtClean="0">
                <a:solidFill>
                  <a:srgbClr val="C00000"/>
                </a:solidFill>
              </a:rPr>
              <a:t>Defect-Dojo Dashboard</a:t>
            </a:r>
            <a:endParaRPr lang="en-US" dirty="0">
              <a:solidFill>
                <a:srgbClr val="C00000"/>
              </a:solidFill>
            </a:endParaRPr>
          </a:p>
        </p:txBody>
      </p:sp>
      <p:pic>
        <p:nvPicPr>
          <p:cNvPr id="12289" name="Picture 1" descr="C:\Users\SidDhi\Pictures\Screenshots\Screenshot (227).png"/>
          <p:cNvPicPr>
            <a:picLocks noChangeAspect="1" noChangeArrowheads="1"/>
          </p:cNvPicPr>
          <p:nvPr/>
        </p:nvPicPr>
        <p:blipFill>
          <a:blip r:embed="rId2"/>
          <a:srcRect/>
          <a:stretch>
            <a:fillRect/>
          </a:stretch>
        </p:blipFill>
        <p:spPr bwMode="auto">
          <a:xfrm>
            <a:off x="1285852" y="1785926"/>
            <a:ext cx="6480000" cy="3645000"/>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27.jpeg"/>
          <p:cNvPicPr/>
          <p:nvPr/>
        </p:nvPicPr>
        <p:blipFill>
          <a:blip r:embed="rId2" cstate="print"/>
          <a:stretch>
            <a:fillRect/>
          </a:stretch>
        </p:blipFill>
        <p:spPr>
          <a:xfrm>
            <a:off x="500034" y="1629460"/>
            <a:ext cx="7786742" cy="4514184"/>
          </a:xfrm>
          <a:prstGeom prst="rect">
            <a:avLst/>
          </a:prstGeom>
        </p:spPr>
      </p:pic>
      <p:sp>
        <p:nvSpPr>
          <p:cNvPr id="3" name="TextBox 2"/>
          <p:cNvSpPr txBox="1"/>
          <p:nvPr/>
        </p:nvSpPr>
        <p:spPr>
          <a:xfrm>
            <a:off x="2643174" y="857232"/>
            <a:ext cx="4429156" cy="369332"/>
          </a:xfrm>
          <a:prstGeom prst="rect">
            <a:avLst/>
          </a:prstGeom>
          <a:noFill/>
        </p:spPr>
        <p:txBody>
          <a:bodyPr wrap="square" rtlCol="0">
            <a:spAutoFit/>
          </a:bodyPr>
          <a:lstStyle/>
          <a:p>
            <a:r>
              <a:rPr lang="en-IN" dirty="0" smtClean="0">
                <a:solidFill>
                  <a:srgbClr val="C00000"/>
                </a:solidFill>
              </a:rPr>
              <a:t>Jenkins Login Page</a:t>
            </a:r>
            <a:endParaRPr lang="en-US" dirty="0">
              <a:solidFill>
                <a:srgbClr val="C0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00364" y="785794"/>
            <a:ext cx="3286148" cy="369332"/>
          </a:xfrm>
          <a:prstGeom prst="rect">
            <a:avLst/>
          </a:prstGeom>
          <a:noFill/>
        </p:spPr>
        <p:txBody>
          <a:bodyPr wrap="square" rtlCol="0">
            <a:spAutoFit/>
          </a:bodyPr>
          <a:lstStyle/>
          <a:p>
            <a:r>
              <a:rPr lang="en-IN" dirty="0" smtClean="0">
                <a:solidFill>
                  <a:srgbClr val="C00000"/>
                </a:solidFill>
              </a:rPr>
              <a:t>Jenkins Pipeline</a:t>
            </a:r>
            <a:endParaRPr lang="en-US" dirty="0">
              <a:solidFill>
                <a:srgbClr val="C00000"/>
              </a:solidFill>
            </a:endParaRPr>
          </a:p>
        </p:txBody>
      </p:sp>
      <p:pic>
        <p:nvPicPr>
          <p:cNvPr id="10241" name="Picture 1" descr="C:\Users\SidDhi\Pictures\Screenshots\Screenshot (245).png"/>
          <p:cNvPicPr>
            <a:picLocks noChangeAspect="1" noChangeArrowheads="1"/>
          </p:cNvPicPr>
          <p:nvPr/>
        </p:nvPicPr>
        <p:blipFill>
          <a:blip r:embed="rId2"/>
          <a:stretch>
            <a:fillRect/>
          </a:stretch>
        </p:blipFill>
        <p:spPr bwMode="auto">
          <a:xfrm>
            <a:off x="1500166" y="2000240"/>
            <a:ext cx="6480000" cy="3645000"/>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0" y="1285860"/>
            <a:ext cx="91440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effectLst/>
                <a:latin typeface="Algerian" pitchFamily="82" charset="0"/>
                <a:ea typeface="Times New Roman" pitchFamily="18" charset="0"/>
                <a:cs typeface="Arial" pitchFamily="34" charset="0"/>
              </a:rPr>
              <a:t>Project Report On</a:t>
            </a:r>
          </a:p>
          <a:p>
            <a:pPr marL="0" marR="0" lvl="0" indent="0" algn="ctr" defTabSz="914400" rtl="0" eaLnBrk="1" fontAlgn="base" latinLnBrk="0" hangingPunct="1">
              <a:lnSpc>
                <a:spcPct val="100000"/>
              </a:lnSpc>
              <a:spcBef>
                <a:spcPct val="0"/>
              </a:spcBef>
              <a:spcAft>
                <a:spcPct val="0"/>
              </a:spcAft>
              <a:buClrTx/>
              <a:buSzTx/>
              <a:buFontTx/>
              <a:buNone/>
              <a:tabLst/>
            </a:pPr>
            <a:endParaRPr lang="en-IN" sz="1600" b="1" dirty="0">
              <a:latin typeface="Arial" pitchFamily="34" charset="0"/>
              <a:cs typeface="Arial"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FF0000"/>
                </a:solidFill>
                <a:effectLst/>
                <a:latin typeface="Algerian" pitchFamily="82" charset="0"/>
                <a:ea typeface="Times New Roman" pitchFamily="18" charset="0"/>
                <a:cs typeface="Arial" pitchFamily="34" charset="0"/>
              </a:rPr>
              <a:t>AWS INFRASTRUCTURE COMPLIANCE SECURITY</a:t>
            </a:r>
            <a:endParaRPr kumimoji="0" lang="en-US" sz="3600" b="0" i="0" u="none" strike="noStrike" cap="none" normalizeH="0" baseline="0" dirty="0" smtClean="0">
              <a:ln>
                <a:noFill/>
              </a:ln>
              <a:solidFill>
                <a:srgbClr val="FF0000"/>
              </a:solidFill>
              <a:effectLst/>
              <a:latin typeface="Algerian" pitchFamily="82" charset="0"/>
              <a:cs typeface="Arial" pitchFamily="34" charset="0"/>
            </a:endParaRPr>
          </a:p>
        </p:txBody>
      </p:sp>
      <p:sp>
        <p:nvSpPr>
          <p:cNvPr id="5" name="TextBox 4"/>
          <p:cNvSpPr txBox="1"/>
          <p:nvPr/>
        </p:nvSpPr>
        <p:spPr>
          <a:xfrm>
            <a:off x="1357290" y="4429132"/>
            <a:ext cx="7286676" cy="369332"/>
          </a:xfrm>
          <a:prstGeom prst="rect">
            <a:avLst/>
          </a:prstGeom>
          <a:noFill/>
        </p:spPr>
        <p:txBody>
          <a:bodyPr wrap="square" rtlCol="0">
            <a:spAutoFit/>
          </a:bodyPr>
          <a:lstStyle/>
          <a:p>
            <a:endParaRPr lang="en-US" dirty="0"/>
          </a:p>
        </p:txBody>
      </p:sp>
      <p:sp>
        <p:nvSpPr>
          <p:cNvPr id="1027" name="Rectangle 3"/>
          <p:cNvSpPr>
            <a:spLocks noChangeArrowheads="1"/>
          </p:cNvSpPr>
          <p:nvPr/>
        </p:nvSpPr>
        <p:spPr bwMode="auto">
          <a:xfrm>
            <a:off x="0" y="4143380"/>
            <a:ext cx="9144000" cy="2262158"/>
          </a:xfrm>
          <a:prstGeom prst="rect">
            <a:avLst/>
          </a:prstGeom>
          <a:noFill/>
          <a:ln w="9525">
            <a:noFill/>
            <a:miter lim="800000"/>
            <a:headEnd/>
            <a:tailEnd/>
          </a:ln>
          <a:effectLst/>
        </p:spPr>
        <p:txBody>
          <a:bodyPr vert="horz" wrap="square" lIns="2497938" tIns="45720" rIns="2758206" bIns="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Submitted in fulfillment for the award of</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Post Graduate Diploma in IT Infrastructure System &amp; Security (PG-DITISS) </a:t>
            </a:r>
            <a:r>
              <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from Sunbeam</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Pune</a:t>
            </a:r>
            <a:r>
              <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Guided By:</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Mr. </a:t>
            </a:r>
            <a:r>
              <a:rPr kumimoji="0" lang="en-US"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Sandeep</a:t>
            </a:r>
            <a:r>
              <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Walvekar</a:t>
            </a:r>
            <a:endParaRPr kumimoji="0" lang="en-US" b="0" i="0" u="none" strike="noStrike" cap="none" normalizeH="0" baseline="0" dirty="0" smtClean="0">
              <a:ln>
                <a:noFill/>
              </a:ln>
              <a:solidFill>
                <a:schemeClr val="tx1"/>
              </a:solidFill>
              <a:effectLst/>
              <a:latin typeface="Arial" pitchFamily="34" charset="0"/>
              <a:cs typeface="Arial" pitchFamily="34" charset="0"/>
            </a:endParaRPr>
          </a:p>
        </p:txBody>
      </p:sp>
      <p:sp>
        <p:nvSpPr>
          <p:cNvPr id="10" name="TextBox 9"/>
          <p:cNvSpPr txBox="1"/>
          <p:nvPr/>
        </p:nvSpPr>
        <p:spPr>
          <a:xfrm>
            <a:off x="6715140" y="5715016"/>
            <a:ext cx="2214578" cy="369332"/>
          </a:xfrm>
          <a:prstGeom prst="rect">
            <a:avLst/>
          </a:prstGeom>
          <a:noFill/>
        </p:spPr>
        <p:txBody>
          <a:bodyPr wrap="square" rtlCol="0">
            <a:spAutoFit/>
          </a:bodyPr>
          <a:lstStyle/>
          <a:p>
            <a:r>
              <a:rPr lang="en-IN" dirty="0" smtClean="0">
                <a:latin typeface="Bahnschrift SemiBold SemiConden" pitchFamily="34" charset="0"/>
              </a:rPr>
              <a:t>Co-Coordinator:</a:t>
            </a:r>
            <a:endParaRPr lang="en-US" dirty="0">
              <a:latin typeface="Bahnschrift SemiBold SemiConden" pitchFamily="34" charset="0"/>
            </a:endParaRPr>
          </a:p>
        </p:txBody>
      </p:sp>
      <p:sp>
        <p:nvSpPr>
          <p:cNvPr id="11" name="TextBox 10"/>
          <p:cNvSpPr txBox="1"/>
          <p:nvPr/>
        </p:nvSpPr>
        <p:spPr>
          <a:xfrm>
            <a:off x="6643702" y="6000768"/>
            <a:ext cx="2286016" cy="369332"/>
          </a:xfrm>
          <a:prstGeom prst="rect">
            <a:avLst/>
          </a:prstGeom>
          <a:noFill/>
        </p:spPr>
        <p:txBody>
          <a:bodyPr wrap="square" rtlCol="0">
            <a:spAutoFit/>
          </a:bodyPr>
          <a:lstStyle/>
          <a:p>
            <a:r>
              <a:rPr lang="en-IN" dirty="0" smtClean="0"/>
              <a:t>Mr. </a:t>
            </a:r>
            <a:r>
              <a:rPr lang="en-IN" dirty="0" err="1" smtClean="0"/>
              <a:t>Vishal</a:t>
            </a:r>
            <a:r>
              <a:rPr lang="en-IN" dirty="0" smtClean="0"/>
              <a:t> </a:t>
            </a:r>
            <a:r>
              <a:rPr lang="en-IN" dirty="0" err="1" smtClean="0"/>
              <a:t>Salunkhe</a:t>
            </a:r>
            <a:endParaRPr lang="en-US" dirty="0"/>
          </a:p>
        </p:txBody>
      </p:sp>
      <p:sp>
        <p:nvSpPr>
          <p:cNvPr id="12" name="TextBox 11"/>
          <p:cNvSpPr txBox="1"/>
          <p:nvPr/>
        </p:nvSpPr>
        <p:spPr>
          <a:xfrm>
            <a:off x="285720" y="5857892"/>
            <a:ext cx="2286016" cy="369332"/>
          </a:xfrm>
          <a:prstGeom prst="rect">
            <a:avLst/>
          </a:prstGeom>
          <a:noFill/>
        </p:spPr>
        <p:txBody>
          <a:bodyPr wrap="square" rtlCol="0">
            <a:spAutoFit/>
          </a:bodyPr>
          <a:lstStyle/>
          <a:p>
            <a:r>
              <a:rPr lang="en-IN" dirty="0" smtClean="0">
                <a:latin typeface="Bahnschrift SemiBold SemiConden" pitchFamily="34" charset="0"/>
              </a:rPr>
              <a:t>CEO</a:t>
            </a:r>
            <a:r>
              <a:rPr lang="en-IN" dirty="0" smtClean="0"/>
              <a:t>:</a:t>
            </a:r>
            <a:endParaRPr lang="en-US" dirty="0"/>
          </a:p>
        </p:txBody>
      </p:sp>
      <p:sp>
        <p:nvSpPr>
          <p:cNvPr id="13" name="TextBox 12"/>
          <p:cNvSpPr txBox="1"/>
          <p:nvPr/>
        </p:nvSpPr>
        <p:spPr>
          <a:xfrm>
            <a:off x="285720" y="6143644"/>
            <a:ext cx="2214578" cy="369332"/>
          </a:xfrm>
          <a:prstGeom prst="rect">
            <a:avLst/>
          </a:prstGeom>
          <a:noFill/>
        </p:spPr>
        <p:txBody>
          <a:bodyPr wrap="square" rtlCol="0">
            <a:spAutoFit/>
          </a:bodyPr>
          <a:lstStyle/>
          <a:p>
            <a:r>
              <a:rPr lang="en-IN" dirty="0" smtClean="0"/>
              <a:t>Mr. </a:t>
            </a:r>
            <a:r>
              <a:rPr lang="en-IN" dirty="0" err="1" smtClean="0"/>
              <a:t>Nitin</a:t>
            </a:r>
            <a:r>
              <a:rPr lang="en-IN" dirty="0" smtClean="0"/>
              <a:t> </a:t>
            </a:r>
            <a:r>
              <a:rPr lang="en-IN" dirty="0" err="1" smtClean="0"/>
              <a:t>Kudale</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86050" y="1000108"/>
            <a:ext cx="3000396" cy="369332"/>
          </a:xfrm>
          <a:prstGeom prst="rect">
            <a:avLst/>
          </a:prstGeom>
          <a:noFill/>
        </p:spPr>
        <p:txBody>
          <a:bodyPr wrap="square" rtlCol="0">
            <a:spAutoFit/>
          </a:bodyPr>
          <a:lstStyle/>
          <a:p>
            <a:r>
              <a:rPr lang="en-IN" dirty="0" smtClean="0">
                <a:solidFill>
                  <a:srgbClr val="C00000"/>
                </a:solidFill>
              </a:rPr>
              <a:t>Jenkins pipeline</a:t>
            </a:r>
            <a:endParaRPr lang="en-US" dirty="0">
              <a:solidFill>
                <a:srgbClr val="C00000"/>
              </a:solidFill>
            </a:endParaRPr>
          </a:p>
        </p:txBody>
      </p:sp>
      <p:pic>
        <p:nvPicPr>
          <p:cNvPr id="9217" name="Picture 1" descr="C:\Users\SidDhi\Pictures\Screenshots\Screenshot (247).png"/>
          <p:cNvPicPr>
            <a:picLocks noChangeAspect="1" noChangeArrowheads="1"/>
          </p:cNvPicPr>
          <p:nvPr/>
        </p:nvPicPr>
        <p:blipFill>
          <a:blip r:embed="rId2"/>
          <a:srcRect/>
          <a:stretch>
            <a:fillRect/>
          </a:stretch>
        </p:blipFill>
        <p:spPr bwMode="auto">
          <a:xfrm>
            <a:off x="1643042" y="428604"/>
            <a:ext cx="6480000" cy="3645000"/>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33.jpeg"/>
          <p:cNvPicPr/>
          <p:nvPr/>
        </p:nvPicPr>
        <p:blipFill>
          <a:blip r:embed="rId2" cstate="print"/>
          <a:stretch>
            <a:fillRect/>
          </a:stretch>
        </p:blipFill>
        <p:spPr>
          <a:xfrm>
            <a:off x="1071538" y="1571612"/>
            <a:ext cx="7369498" cy="4572032"/>
          </a:xfrm>
          <a:prstGeom prst="rect">
            <a:avLst/>
          </a:prstGeom>
        </p:spPr>
      </p:pic>
      <p:sp>
        <p:nvSpPr>
          <p:cNvPr id="3" name="TextBox 2"/>
          <p:cNvSpPr txBox="1"/>
          <p:nvPr/>
        </p:nvSpPr>
        <p:spPr>
          <a:xfrm>
            <a:off x="2857488" y="857232"/>
            <a:ext cx="3714776" cy="369332"/>
          </a:xfrm>
          <a:prstGeom prst="rect">
            <a:avLst/>
          </a:prstGeom>
          <a:noFill/>
        </p:spPr>
        <p:txBody>
          <a:bodyPr wrap="square" rtlCol="0">
            <a:spAutoFit/>
          </a:bodyPr>
          <a:lstStyle/>
          <a:p>
            <a:r>
              <a:rPr lang="en-IN" dirty="0" smtClean="0">
                <a:solidFill>
                  <a:srgbClr val="C00000"/>
                </a:solidFill>
              </a:rPr>
              <a:t>     Defect-Dojo Output</a:t>
            </a:r>
            <a:endParaRPr lang="en-US" dirty="0">
              <a:solidFill>
                <a:srgbClr val="C0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descr="C:\Users\SidDhi\Pictures\Screenshots\Screenshot (248).png"/>
          <p:cNvPicPr>
            <a:picLocks noChangeAspect="1" noChangeArrowheads="1"/>
          </p:cNvPicPr>
          <p:nvPr/>
        </p:nvPicPr>
        <p:blipFill>
          <a:blip r:embed="rId2"/>
          <a:srcRect/>
          <a:stretch>
            <a:fillRect/>
          </a:stretch>
        </p:blipFill>
        <p:spPr bwMode="auto">
          <a:xfrm>
            <a:off x="857224" y="714356"/>
            <a:ext cx="7513200" cy="4226175"/>
          </a:xfrm>
          <a:prstGeom prst="rect">
            <a:avLst/>
          </a:prstGeom>
          <a:no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14678" y="1071546"/>
            <a:ext cx="3929090" cy="369332"/>
          </a:xfrm>
          <a:prstGeom prst="rect">
            <a:avLst/>
          </a:prstGeom>
          <a:noFill/>
        </p:spPr>
        <p:txBody>
          <a:bodyPr wrap="square" rtlCol="0">
            <a:spAutoFit/>
          </a:bodyPr>
          <a:lstStyle/>
          <a:p>
            <a:r>
              <a:rPr lang="en-IN" dirty="0" smtClean="0">
                <a:solidFill>
                  <a:srgbClr val="C00000"/>
                </a:solidFill>
              </a:rPr>
              <a:t>Generate a Reports</a:t>
            </a:r>
            <a:endParaRPr lang="en-US" dirty="0">
              <a:solidFill>
                <a:srgbClr val="C00000"/>
              </a:solidFill>
            </a:endParaRPr>
          </a:p>
        </p:txBody>
      </p:sp>
      <p:pic>
        <p:nvPicPr>
          <p:cNvPr id="6145" name="Picture 1" descr="C:\Users\SidDhi\Pictures\Screenshots\Screenshot (249).png"/>
          <p:cNvPicPr>
            <a:picLocks noChangeAspect="1" noChangeArrowheads="1"/>
          </p:cNvPicPr>
          <p:nvPr/>
        </p:nvPicPr>
        <p:blipFill>
          <a:blip r:embed="rId2"/>
          <a:srcRect/>
          <a:stretch>
            <a:fillRect/>
          </a:stretch>
        </p:blipFill>
        <p:spPr bwMode="auto">
          <a:xfrm>
            <a:off x="-1524000" y="1"/>
            <a:ext cx="11113200" cy="6251175"/>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14546" y="1000108"/>
            <a:ext cx="5072098" cy="646331"/>
          </a:xfrm>
          <a:prstGeom prst="rect">
            <a:avLst/>
          </a:prstGeom>
        </p:spPr>
        <p:txBody>
          <a:bodyPr wrap="square">
            <a:spAutoFit/>
          </a:bodyPr>
          <a:lstStyle/>
          <a:p>
            <a:pPr lvl="0" fontAlgn="base">
              <a:spcBef>
                <a:spcPct val="0"/>
              </a:spcBef>
              <a:spcAft>
                <a:spcPct val="0"/>
              </a:spcAft>
            </a:pPr>
            <a:r>
              <a:rPr lang="en-US" b="1" u="sng" dirty="0">
                <a:solidFill>
                  <a:srgbClr val="C00000"/>
                </a:solidFill>
                <a:latin typeface="Arial Black" pitchFamily="34" charset="0"/>
                <a:ea typeface="Times New Roman" pitchFamily="18" charset="0"/>
                <a:cs typeface="Arial" pitchFamily="34" charset="0"/>
              </a:rPr>
              <a:t>CONCLUSION &amp; FUTURE SCOPE</a:t>
            </a:r>
            <a:endParaRPr lang="en-US" dirty="0">
              <a:solidFill>
                <a:srgbClr val="C00000"/>
              </a:solidFill>
              <a:latin typeface="Arial Black" pitchFamily="34" charset="0"/>
              <a:cs typeface="Arial" pitchFamily="34" charset="0"/>
            </a:endParaRPr>
          </a:p>
          <a:p>
            <a:pPr lvl="0" eaLnBrk="0" fontAlgn="base" hangingPunct="0">
              <a:spcBef>
                <a:spcPct val="0"/>
              </a:spcBef>
              <a:spcAft>
                <a:spcPct val="0"/>
              </a:spcAft>
            </a:pPr>
            <a:endParaRPr lang="en-US" dirty="0">
              <a:solidFill>
                <a:prstClr val="black"/>
              </a:solidFill>
              <a:latin typeface="Arial" pitchFamily="34" charset="0"/>
              <a:cs typeface="Arial" pitchFamily="34" charset="0"/>
            </a:endParaRPr>
          </a:p>
        </p:txBody>
      </p:sp>
      <p:sp>
        <p:nvSpPr>
          <p:cNvPr id="62466" name="Rectangle 2"/>
          <p:cNvSpPr>
            <a:spLocks noChangeArrowheads="1"/>
          </p:cNvSpPr>
          <p:nvPr/>
        </p:nvSpPr>
        <p:spPr bwMode="auto">
          <a:xfrm>
            <a:off x="214282" y="1857364"/>
            <a:ext cx="8028544" cy="2262158"/>
          </a:xfrm>
          <a:prstGeom prst="rect">
            <a:avLst/>
          </a:prstGeom>
          <a:noFill/>
          <a:ln w="9525">
            <a:noFill/>
            <a:miter lim="800000"/>
            <a:headEnd/>
            <a:tailEnd/>
          </a:ln>
          <a:effectLst/>
        </p:spPr>
        <p:txBody>
          <a:bodyPr vert="horz" wrap="square" lIns="403098" tIns="45720" rIns="91440" bIns="0" numCol="1" anchor="ctr" anchorCtr="0" compatLnSpc="1">
            <a:prstTxWarp prst="textNoShape">
              <a:avLst/>
            </a:prstTxWarp>
            <a:spAutoFit/>
          </a:bodyPr>
          <a:lstStyle/>
          <a:p>
            <a:pPr marL="0" marR="0" lvl="0" indent="20638"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Arial Black" pitchFamily="34" charset="0"/>
                <a:ea typeface="Times New Roman" pitchFamily="18" charset="0"/>
                <a:cs typeface="Arial" pitchFamily="34" charset="0"/>
              </a:rPr>
              <a:t>Conclusion</a:t>
            </a:r>
            <a:r>
              <a:rPr kumimoji="0" lang="en-US"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20638"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 secure AWS Infrastructure is assured with the compliance checks and audit ready report generated </a:t>
            </a:r>
          </a:p>
          <a:p>
            <a:pPr marL="0" marR="0" lvl="0" indent="20638"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in order to remediate findings and triage vulnerabilities.</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20638" algn="l" defTabSz="914400" rtl="0" eaLnBrk="0" fontAlgn="base" latinLnBrk="0" hangingPunct="0">
              <a:lnSpc>
                <a:spcPct val="100000"/>
              </a:lnSpc>
              <a:spcBef>
                <a:spcPct val="0"/>
              </a:spcBef>
              <a:spcAft>
                <a:spcPct val="0"/>
              </a:spcAft>
              <a:buClrTx/>
              <a:buSzTx/>
              <a:buFontTx/>
              <a:buNone/>
              <a:tabLst/>
            </a:pPr>
            <a:endParaRPr kumimoji="0" lang="en-US" b="1"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20638" algn="l"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Arial Black" pitchFamily="34" charset="0"/>
                <a:ea typeface="Times New Roman" pitchFamily="18" charset="0"/>
                <a:cs typeface="Arial" pitchFamily="34" charset="0"/>
              </a:rPr>
              <a:t>Future Scope</a:t>
            </a:r>
            <a:r>
              <a:rPr kumimoji="0" lang="en-US"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t>
            </a:r>
          </a:p>
          <a:p>
            <a:pPr marL="0" marR="0" lvl="0" indent="20638"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We can add automated and custom remediation by applying rules in AWS lambda for our findings.</a:t>
            </a:r>
            <a:endParaRPr kumimoji="0" lang="en-US"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28992" y="3000372"/>
            <a:ext cx="2571768" cy="646331"/>
          </a:xfrm>
          <a:prstGeom prst="rect">
            <a:avLst/>
          </a:prstGeom>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IN" sz="3600" dirty="0" smtClean="0">
                <a:solidFill>
                  <a:srgbClr val="C00000"/>
                </a:solidFill>
                <a:latin typeface="Edwardian Script ITC" pitchFamily="66" charset="0"/>
              </a:rPr>
              <a:t>THANKS</a:t>
            </a:r>
            <a:endParaRPr lang="en-US" sz="3600" dirty="0">
              <a:solidFill>
                <a:srgbClr val="C00000"/>
              </a:solidFill>
              <a:latin typeface="Edwardian Script ITC" pitchFamily="66"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643042" y="2592387"/>
          <a:ext cx="5203211" cy="1673225"/>
        </p:xfrm>
        <a:graphic>
          <a:graphicData uri="http://schemas.openxmlformats.org/drawingml/2006/table">
            <a:tbl>
              <a:tblPr/>
              <a:tblGrid>
                <a:gridCol w="1738651"/>
                <a:gridCol w="1678843"/>
                <a:gridCol w="1785717"/>
              </a:tblGrid>
              <a:tr h="260985">
                <a:tc>
                  <a:txBody>
                    <a:bodyPr/>
                    <a:lstStyle/>
                    <a:p>
                      <a:pPr>
                        <a:spcAft>
                          <a:spcPts val="0"/>
                        </a:spcAft>
                      </a:pPr>
                      <a:endParaRPr lang="en-US" sz="1400" dirty="0">
                        <a:latin typeface="Times New Roman"/>
                        <a:ea typeface="Times New Roman"/>
                        <a:cs typeface="Times New Roman"/>
                      </a:endParaRPr>
                    </a:p>
                  </a:txBody>
                  <a:tcPr marL="0" marR="0" marT="0" marB="0">
                    <a:lnL>
                      <a:noFill/>
                    </a:lnL>
                    <a:lnR>
                      <a:noFill/>
                    </a:lnR>
                    <a:lnT>
                      <a:noFill/>
                    </a:lnT>
                    <a:lnB>
                      <a:noFill/>
                    </a:lnB>
                  </a:tcPr>
                </a:tc>
                <a:tc>
                  <a:txBody>
                    <a:bodyPr/>
                    <a:lstStyle/>
                    <a:p>
                      <a:pPr marL="361950">
                        <a:lnSpc>
                          <a:spcPts val="1455"/>
                        </a:lnSpc>
                        <a:spcAft>
                          <a:spcPts val="0"/>
                        </a:spcAft>
                      </a:pPr>
                      <a:r>
                        <a:rPr lang="en-US" sz="1400" b="1">
                          <a:latin typeface="Times New Roman"/>
                          <a:ea typeface="Times New Roman"/>
                          <a:cs typeface="Times New Roman"/>
                        </a:rPr>
                        <a:t>Presented</a:t>
                      </a:r>
                      <a:r>
                        <a:rPr lang="en-US" sz="1400" b="1" spc="30">
                          <a:latin typeface="Times New Roman"/>
                          <a:ea typeface="Times New Roman"/>
                          <a:cs typeface="Times New Roman"/>
                        </a:rPr>
                        <a:t> </a:t>
                      </a:r>
                      <a:r>
                        <a:rPr lang="en-US" sz="1400" b="1">
                          <a:latin typeface="Times New Roman"/>
                          <a:ea typeface="Times New Roman"/>
                          <a:cs typeface="Times New Roman"/>
                        </a:rPr>
                        <a:t>By:</a:t>
                      </a:r>
                      <a:endParaRPr lang="en-US" sz="1400">
                        <a:latin typeface="Times New Roman"/>
                        <a:ea typeface="Times New Roman"/>
                        <a:cs typeface="Times New Roman"/>
                      </a:endParaRPr>
                    </a:p>
                  </a:txBody>
                  <a:tcPr marL="0" marR="0" marT="0" marB="0">
                    <a:lnL>
                      <a:noFill/>
                    </a:lnL>
                    <a:lnR>
                      <a:noFill/>
                    </a:lnR>
                    <a:lnT>
                      <a:noFill/>
                    </a:lnT>
                    <a:lnB>
                      <a:noFill/>
                    </a:lnB>
                  </a:tcPr>
                </a:tc>
                <a:tc>
                  <a:txBody>
                    <a:bodyPr/>
                    <a:lstStyle/>
                    <a:p>
                      <a:pPr>
                        <a:spcAft>
                          <a:spcPts val="0"/>
                        </a:spcAft>
                      </a:pPr>
                      <a:endParaRPr lang="en-US" sz="1400">
                        <a:latin typeface="Times New Roman"/>
                        <a:ea typeface="Times New Roman"/>
                        <a:cs typeface="Times New Roman"/>
                      </a:endParaRPr>
                    </a:p>
                  </a:txBody>
                  <a:tcPr marL="0" marR="0" marT="0" marB="0">
                    <a:lnL>
                      <a:noFill/>
                    </a:lnL>
                    <a:lnR>
                      <a:noFill/>
                    </a:lnR>
                    <a:lnT>
                      <a:noFill/>
                    </a:lnT>
                    <a:lnB>
                      <a:noFill/>
                    </a:lnB>
                  </a:tcPr>
                </a:tc>
              </a:tr>
              <a:tr h="311785">
                <a:tc>
                  <a:txBody>
                    <a:bodyPr/>
                    <a:lstStyle/>
                    <a:p>
                      <a:pPr marL="34290">
                        <a:spcBef>
                          <a:spcPts val="555"/>
                        </a:spcBef>
                        <a:spcAft>
                          <a:spcPts val="0"/>
                        </a:spcAft>
                      </a:pPr>
                      <a:r>
                        <a:rPr lang="en-US" sz="1400">
                          <a:latin typeface="Times New Roman"/>
                          <a:ea typeface="Times New Roman"/>
                          <a:cs typeface="Times New Roman"/>
                        </a:rPr>
                        <a:t>Sidhhi</a:t>
                      </a:r>
                    </a:p>
                  </a:txBody>
                  <a:tcPr marL="0" marR="0" marT="0" marB="0">
                    <a:lnL>
                      <a:noFill/>
                    </a:lnL>
                    <a:lnR>
                      <a:noFill/>
                    </a:lnR>
                    <a:lnT>
                      <a:noFill/>
                    </a:lnT>
                    <a:lnB>
                      <a:noFill/>
                    </a:lnB>
                  </a:tcPr>
                </a:tc>
                <a:tc>
                  <a:txBody>
                    <a:bodyPr/>
                    <a:lstStyle/>
                    <a:p>
                      <a:pPr>
                        <a:spcAft>
                          <a:spcPts val="0"/>
                        </a:spcAft>
                      </a:pPr>
                      <a:endParaRPr lang="en-US" sz="1400">
                        <a:latin typeface="Times New Roman"/>
                        <a:ea typeface="Times New Roman"/>
                        <a:cs typeface="Times New Roman"/>
                      </a:endParaRPr>
                    </a:p>
                  </a:txBody>
                  <a:tcPr marL="0" marR="0" marT="0" marB="0">
                    <a:lnL>
                      <a:noFill/>
                    </a:lnL>
                    <a:lnR>
                      <a:noFill/>
                    </a:lnR>
                    <a:lnT>
                      <a:noFill/>
                    </a:lnT>
                    <a:lnB>
                      <a:noFill/>
                    </a:lnB>
                  </a:tcPr>
                </a:tc>
                <a:tc>
                  <a:txBody>
                    <a:bodyPr/>
                    <a:lstStyle/>
                    <a:p>
                      <a:pPr marR="33655" algn="r">
                        <a:spcBef>
                          <a:spcPts val="555"/>
                        </a:spcBef>
                        <a:spcAft>
                          <a:spcPts val="0"/>
                        </a:spcAft>
                      </a:pPr>
                      <a:r>
                        <a:rPr lang="en-US" sz="1400" dirty="0" smtClean="0">
                          <a:latin typeface="Times New Roman"/>
                          <a:ea typeface="Times New Roman"/>
                          <a:cs typeface="Times New Roman"/>
                        </a:rPr>
                        <a:t>  </a:t>
                      </a:r>
                      <a:r>
                        <a:rPr lang="en-US" sz="1400" dirty="0" smtClean="0">
                          <a:latin typeface="Times New Roman"/>
                          <a:ea typeface="Times New Roman"/>
                          <a:cs typeface="Times New Roman"/>
                        </a:rPr>
                        <a:t> </a:t>
                      </a:r>
                      <a:r>
                        <a:rPr lang="en-US" sz="1400" dirty="0" smtClean="0">
                          <a:latin typeface="Times New Roman"/>
                          <a:ea typeface="Times New Roman"/>
                          <a:cs typeface="Times New Roman"/>
                        </a:rPr>
                        <a:t>PRN</a:t>
                      </a:r>
                      <a:r>
                        <a:rPr lang="en-US" sz="1400" dirty="0">
                          <a:latin typeface="Times New Roman"/>
                          <a:ea typeface="Times New Roman"/>
                          <a:cs typeface="Times New Roman"/>
                        </a:rPr>
                        <a:t>:</a:t>
                      </a:r>
                      <a:r>
                        <a:rPr lang="en-US" sz="1400" spc="55" dirty="0">
                          <a:latin typeface="Times New Roman"/>
                          <a:ea typeface="Times New Roman"/>
                          <a:cs typeface="Times New Roman"/>
                        </a:rPr>
                        <a:t> </a:t>
                      </a:r>
                      <a:r>
                        <a:rPr lang="en-US" sz="1400" spc="55" dirty="0" smtClean="0">
                          <a:latin typeface="Times New Roman"/>
                          <a:ea typeface="Times New Roman"/>
                          <a:cs typeface="Times New Roman"/>
                        </a:rPr>
                        <a:t>230944223042</a:t>
                      </a:r>
                      <a:endParaRPr lang="en-US" sz="1400" dirty="0">
                        <a:latin typeface="Times New Roman"/>
                        <a:ea typeface="Times New Roman"/>
                        <a:cs typeface="Times New Roman"/>
                      </a:endParaRPr>
                    </a:p>
                  </a:txBody>
                  <a:tcPr marL="0" marR="0" marT="0" marB="0">
                    <a:lnL>
                      <a:noFill/>
                    </a:lnL>
                    <a:lnR>
                      <a:noFill/>
                    </a:lnR>
                    <a:lnT>
                      <a:noFill/>
                    </a:lnT>
                    <a:lnB>
                      <a:noFill/>
                    </a:lnB>
                  </a:tcPr>
                </a:tc>
              </a:tr>
              <a:tr h="287655">
                <a:tc>
                  <a:txBody>
                    <a:bodyPr/>
                    <a:lstStyle/>
                    <a:p>
                      <a:pPr marL="31750">
                        <a:spcBef>
                          <a:spcPts val="365"/>
                        </a:spcBef>
                        <a:spcAft>
                          <a:spcPts val="0"/>
                        </a:spcAft>
                      </a:pPr>
                      <a:r>
                        <a:rPr lang="en-US" sz="1400">
                          <a:latin typeface="Times New Roman"/>
                          <a:ea typeface="Times New Roman"/>
                          <a:cs typeface="Times New Roman"/>
                        </a:rPr>
                        <a:t>Priyanka Kumari</a:t>
                      </a:r>
                    </a:p>
                  </a:txBody>
                  <a:tcPr marL="0" marR="0" marT="0" marB="0">
                    <a:lnL>
                      <a:noFill/>
                    </a:lnL>
                    <a:lnR>
                      <a:noFill/>
                    </a:lnR>
                    <a:lnT>
                      <a:noFill/>
                    </a:lnT>
                    <a:lnB>
                      <a:noFill/>
                    </a:lnB>
                  </a:tcPr>
                </a:tc>
                <a:tc>
                  <a:txBody>
                    <a:bodyPr/>
                    <a:lstStyle/>
                    <a:p>
                      <a:pPr>
                        <a:spcAft>
                          <a:spcPts val="0"/>
                        </a:spcAft>
                      </a:pPr>
                      <a:endParaRPr lang="en-US" sz="1400">
                        <a:latin typeface="Times New Roman"/>
                        <a:ea typeface="Times New Roman"/>
                        <a:cs typeface="Times New Roman"/>
                      </a:endParaRPr>
                    </a:p>
                  </a:txBody>
                  <a:tcPr marL="0" marR="0" marT="0" marB="0">
                    <a:lnL>
                      <a:noFill/>
                    </a:lnL>
                    <a:lnR>
                      <a:noFill/>
                    </a:lnR>
                    <a:lnT>
                      <a:noFill/>
                    </a:lnT>
                    <a:lnB>
                      <a:noFill/>
                    </a:lnB>
                  </a:tcPr>
                </a:tc>
                <a:tc>
                  <a:txBody>
                    <a:bodyPr/>
                    <a:lstStyle/>
                    <a:p>
                      <a:pPr marR="30480" algn="r">
                        <a:spcBef>
                          <a:spcPts val="365"/>
                        </a:spcBef>
                        <a:spcAft>
                          <a:spcPts val="0"/>
                        </a:spcAft>
                      </a:pPr>
                      <a:r>
                        <a:rPr lang="en-US" sz="1400" dirty="0" smtClean="0">
                          <a:latin typeface="Times New Roman"/>
                          <a:ea typeface="Times New Roman"/>
                          <a:cs typeface="Times New Roman"/>
                        </a:rPr>
                        <a:t> </a:t>
                      </a:r>
                      <a:r>
                        <a:rPr lang="en-US" sz="1400" dirty="0" smtClean="0">
                          <a:latin typeface="Times New Roman"/>
                          <a:ea typeface="Times New Roman"/>
                          <a:cs typeface="Times New Roman"/>
                        </a:rPr>
                        <a:t>    PRN</a:t>
                      </a:r>
                      <a:r>
                        <a:rPr lang="en-US" sz="1400" dirty="0">
                          <a:latin typeface="Times New Roman"/>
                          <a:ea typeface="Times New Roman"/>
                          <a:cs typeface="Times New Roman"/>
                        </a:rPr>
                        <a:t>:</a:t>
                      </a:r>
                      <a:r>
                        <a:rPr lang="en-US" sz="1400" spc="80" dirty="0">
                          <a:latin typeface="Times New Roman"/>
                          <a:ea typeface="Times New Roman"/>
                          <a:cs typeface="Times New Roman"/>
                        </a:rPr>
                        <a:t> </a:t>
                      </a:r>
                      <a:r>
                        <a:rPr lang="en-US" sz="1400" dirty="0" smtClean="0">
                          <a:latin typeface="Times New Roman"/>
                          <a:ea typeface="Times New Roman"/>
                          <a:cs typeface="Times New Roman"/>
                        </a:rPr>
                        <a:t>230944223028</a:t>
                      </a:r>
                      <a:endParaRPr lang="en-US" sz="1400" dirty="0">
                        <a:latin typeface="Times New Roman"/>
                        <a:ea typeface="Times New Roman"/>
                        <a:cs typeface="Times New Roman"/>
                      </a:endParaRPr>
                    </a:p>
                  </a:txBody>
                  <a:tcPr marL="0" marR="0" marT="0" marB="0">
                    <a:lnL>
                      <a:noFill/>
                    </a:lnL>
                    <a:lnR>
                      <a:noFill/>
                    </a:lnR>
                    <a:lnT>
                      <a:noFill/>
                    </a:lnT>
                    <a:lnB>
                      <a:noFill/>
                    </a:lnB>
                  </a:tcPr>
                </a:tc>
              </a:tr>
              <a:tr h="288290">
                <a:tc>
                  <a:txBody>
                    <a:bodyPr/>
                    <a:lstStyle/>
                    <a:p>
                      <a:pPr marL="34290">
                        <a:spcBef>
                          <a:spcPts val="365"/>
                        </a:spcBef>
                        <a:spcAft>
                          <a:spcPts val="0"/>
                        </a:spcAft>
                      </a:pPr>
                      <a:r>
                        <a:rPr lang="en-US" sz="1400" dirty="0" err="1" smtClean="0">
                          <a:latin typeface="Times New Roman"/>
                          <a:ea typeface="Times New Roman"/>
                          <a:cs typeface="Times New Roman"/>
                        </a:rPr>
                        <a:t>Kusalkar</a:t>
                      </a:r>
                      <a:r>
                        <a:rPr lang="en-US" sz="1400" dirty="0" smtClean="0">
                          <a:latin typeface="Times New Roman"/>
                          <a:ea typeface="Times New Roman"/>
                          <a:cs typeface="Times New Roman"/>
                        </a:rPr>
                        <a:t>  </a:t>
                      </a:r>
                      <a:r>
                        <a:rPr lang="en-US" sz="1400" dirty="0" err="1" smtClean="0">
                          <a:latin typeface="Times New Roman"/>
                          <a:ea typeface="Times New Roman"/>
                          <a:cs typeface="Times New Roman"/>
                        </a:rPr>
                        <a:t>Isha</a:t>
                      </a:r>
                      <a:r>
                        <a:rPr lang="en-US" sz="1400" dirty="0" smtClean="0">
                          <a:latin typeface="Times New Roman"/>
                          <a:ea typeface="Times New Roman"/>
                          <a:cs typeface="Times New Roman"/>
                        </a:rPr>
                        <a:t> </a:t>
                      </a:r>
                      <a:r>
                        <a:rPr lang="en-US" sz="1400" dirty="0" err="1">
                          <a:latin typeface="Times New Roman"/>
                          <a:ea typeface="Times New Roman"/>
                          <a:cs typeface="Times New Roman"/>
                        </a:rPr>
                        <a:t>Maruti</a:t>
                      </a:r>
                      <a:endParaRPr lang="en-US" sz="1400" dirty="0">
                        <a:latin typeface="Times New Roman"/>
                        <a:ea typeface="Times New Roman"/>
                        <a:cs typeface="Times New Roman"/>
                      </a:endParaRPr>
                    </a:p>
                  </a:txBody>
                  <a:tcPr marL="0" marR="0" marT="0" marB="0">
                    <a:lnL>
                      <a:noFill/>
                    </a:lnL>
                    <a:lnR>
                      <a:noFill/>
                    </a:lnR>
                    <a:lnT>
                      <a:noFill/>
                    </a:lnT>
                    <a:lnB>
                      <a:noFill/>
                    </a:lnB>
                  </a:tcPr>
                </a:tc>
                <a:tc>
                  <a:txBody>
                    <a:bodyPr/>
                    <a:lstStyle/>
                    <a:p>
                      <a:pPr>
                        <a:spcAft>
                          <a:spcPts val="0"/>
                        </a:spcAft>
                      </a:pPr>
                      <a:endParaRPr lang="en-US" sz="1400">
                        <a:latin typeface="Times New Roman"/>
                        <a:ea typeface="Times New Roman"/>
                        <a:cs typeface="Times New Roman"/>
                      </a:endParaRPr>
                    </a:p>
                  </a:txBody>
                  <a:tcPr marL="0" marR="0" marT="0" marB="0">
                    <a:lnL>
                      <a:noFill/>
                    </a:lnL>
                    <a:lnR>
                      <a:noFill/>
                    </a:lnR>
                    <a:lnT>
                      <a:noFill/>
                    </a:lnT>
                    <a:lnB>
                      <a:noFill/>
                    </a:lnB>
                  </a:tcPr>
                </a:tc>
                <a:tc>
                  <a:txBody>
                    <a:bodyPr/>
                    <a:lstStyle/>
                    <a:p>
                      <a:pPr marR="33020" algn="r">
                        <a:spcBef>
                          <a:spcPts val="365"/>
                        </a:spcBef>
                        <a:spcAft>
                          <a:spcPts val="0"/>
                        </a:spcAft>
                      </a:pPr>
                      <a:r>
                        <a:rPr lang="en-US" sz="1400" dirty="0">
                          <a:latin typeface="Times New Roman"/>
                          <a:ea typeface="Times New Roman"/>
                          <a:cs typeface="Times New Roman"/>
                        </a:rPr>
                        <a:t>PRN:</a:t>
                      </a:r>
                      <a:r>
                        <a:rPr lang="en-US" sz="1400" spc="45" dirty="0">
                          <a:latin typeface="Times New Roman"/>
                          <a:ea typeface="Times New Roman"/>
                          <a:cs typeface="Times New Roman"/>
                        </a:rPr>
                        <a:t> </a:t>
                      </a:r>
                      <a:r>
                        <a:rPr lang="en-US" sz="1400" dirty="0" smtClean="0">
                          <a:latin typeface="Times New Roman"/>
                          <a:ea typeface="Times New Roman"/>
                          <a:cs typeface="Times New Roman"/>
                        </a:rPr>
                        <a:t>230944223018</a:t>
                      </a:r>
                      <a:endParaRPr lang="en-US" sz="1400" dirty="0">
                        <a:latin typeface="Times New Roman"/>
                        <a:ea typeface="Times New Roman"/>
                        <a:cs typeface="Times New Roman"/>
                      </a:endParaRPr>
                    </a:p>
                  </a:txBody>
                  <a:tcPr marL="0" marR="0" marT="0" marB="0">
                    <a:lnL>
                      <a:noFill/>
                    </a:lnL>
                    <a:lnR>
                      <a:noFill/>
                    </a:lnR>
                    <a:lnT>
                      <a:noFill/>
                    </a:lnT>
                    <a:lnB>
                      <a:noFill/>
                    </a:lnB>
                  </a:tcPr>
                </a:tc>
              </a:tr>
              <a:tr h="288290">
                <a:tc>
                  <a:txBody>
                    <a:bodyPr/>
                    <a:lstStyle/>
                    <a:p>
                      <a:pPr marL="36195">
                        <a:spcBef>
                          <a:spcPts val="370"/>
                        </a:spcBef>
                        <a:spcAft>
                          <a:spcPts val="0"/>
                        </a:spcAft>
                      </a:pPr>
                      <a:endParaRPr lang="en-US" sz="1400">
                        <a:latin typeface="Times New Roman"/>
                        <a:ea typeface="Times New Roman"/>
                        <a:cs typeface="Times New Roman"/>
                      </a:endParaRPr>
                    </a:p>
                  </a:txBody>
                  <a:tcPr marL="0" marR="0" marT="0" marB="0">
                    <a:lnL>
                      <a:noFill/>
                    </a:lnL>
                    <a:lnR>
                      <a:noFill/>
                    </a:lnR>
                    <a:lnT>
                      <a:noFill/>
                    </a:lnT>
                    <a:lnB>
                      <a:noFill/>
                    </a:lnB>
                  </a:tcPr>
                </a:tc>
                <a:tc>
                  <a:txBody>
                    <a:bodyPr/>
                    <a:lstStyle/>
                    <a:p>
                      <a:pPr>
                        <a:spcAft>
                          <a:spcPts val="0"/>
                        </a:spcAft>
                      </a:pPr>
                      <a:endParaRPr lang="en-US" sz="1400">
                        <a:latin typeface="Times New Roman"/>
                        <a:ea typeface="Times New Roman"/>
                        <a:cs typeface="Times New Roman"/>
                      </a:endParaRPr>
                    </a:p>
                  </a:txBody>
                  <a:tcPr marL="0" marR="0" marT="0" marB="0">
                    <a:lnL>
                      <a:noFill/>
                    </a:lnL>
                    <a:lnR>
                      <a:noFill/>
                    </a:lnR>
                    <a:lnT>
                      <a:noFill/>
                    </a:lnT>
                    <a:lnB>
                      <a:noFill/>
                    </a:lnB>
                  </a:tcPr>
                </a:tc>
                <a:tc>
                  <a:txBody>
                    <a:bodyPr/>
                    <a:lstStyle/>
                    <a:p>
                      <a:pPr marR="33020" algn="r">
                        <a:spcBef>
                          <a:spcPts val="370"/>
                        </a:spcBef>
                        <a:spcAft>
                          <a:spcPts val="0"/>
                        </a:spcAft>
                      </a:pPr>
                      <a:endParaRPr lang="en-US" sz="1400">
                        <a:latin typeface="Times New Roman"/>
                        <a:ea typeface="Times New Roman"/>
                        <a:cs typeface="Times New Roman"/>
                      </a:endParaRPr>
                    </a:p>
                  </a:txBody>
                  <a:tcPr marL="0" marR="0" marT="0" marB="0">
                    <a:lnL>
                      <a:noFill/>
                    </a:lnL>
                    <a:lnR>
                      <a:noFill/>
                    </a:lnR>
                    <a:lnT>
                      <a:noFill/>
                    </a:lnT>
                    <a:lnB>
                      <a:noFill/>
                    </a:lnB>
                  </a:tcPr>
                </a:tc>
              </a:tr>
              <a:tr h="236220">
                <a:tc>
                  <a:txBody>
                    <a:bodyPr/>
                    <a:lstStyle/>
                    <a:p>
                      <a:pPr marL="36195">
                        <a:lnSpc>
                          <a:spcPts val="1400"/>
                        </a:lnSpc>
                        <a:spcBef>
                          <a:spcPts val="365"/>
                        </a:spcBef>
                        <a:spcAft>
                          <a:spcPts val="0"/>
                        </a:spcAft>
                      </a:pPr>
                      <a:endParaRPr lang="en-US" sz="1400">
                        <a:latin typeface="Times New Roman"/>
                        <a:ea typeface="Times New Roman"/>
                        <a:cs typeface="Times New Roman"/>
                      </a:endParaRPr>
                    </a:p>
                  </a:txBody>
                  <a:tcPr marL="0" marR="0" marT="0" marB="0">
                    <a:lnL>
                      <a:noFill/>
                    </a:lnL>
                    <a:lnR>
                      <a:noFill/>
                    </a:lnR>
                    <a:lnT>
                      <a:noFill/>
                    </a:lnT>
                    <a:lnB>
                      <a:noFill/>
                    </a:lnB>
                  </a:tcPr>
                </a:tc>
                <a:tc>
                  <a:txBody>
                    <a:bodyPr/>
                    <a:lstStyle/>
                    <a:p>
                      <a:pPr>
                        <a:spcAft>
                          <a:spcPts val="0"/>
                        </a:spcAft>
                      </a:pPr>
                      <a:endParaRPr lang="en-US" sz="1400">
                        <a:latin typeface="Times New Roman"/>
                        <a:ea typeface="Times New Roman"/>
                        <a:cs typeface="Times New Roman"/>
                      </a:endParaRPr>
                    </a:p>
                  </a:txBody>
                  <a:tcPr marL="0" marR="0" marT="0" marB="0">
                    <a:lnL>
                      <a:noFill/>
                    </a:lnL>
                    <a:lnR>
                      <a:noFill/>
                    </a:lnR>
                    <a:lnT>
                      <a:noFill/>
                    </a:lnT>
                    <a:lnB>
                      <a:noFill/>
                    </a:lnB>
                  </a:tcPr>
                </a:tc>
                <a:tc>
                  <a:txBody>
                    <a:bodyPr/>
                    <a:lstStyle/>
                    <a:p>
                      <a:pPr marR="33020" algn="r">
                        <a:lnSpc>
                          <a:spcPts val="1400"/>
                        </a:lnSpc>
                        <a:spcBef>
                          <a:spcPts val="365"/>
                        </a:spcBef>
                        <a:spcAft>
                          <a:spcPts val="0"/>
                        </a:spcAft>
                      </a:pPr>
                      <a:endParaRPr lang="en-US" sz="1400" dirty="0">
                        <a:latin typeface="Times New Roman"/>
                        <a:ea typeface="Times New Roman"/>
                        <a:cs typeface="Times New Roman"/>
                      </a:endParaRPr>
                    </a:p>
                  </a:txBody>
                  <a:tcPr marL="0" marR="0" marT="0" marB="0">
                    <a:lnL>
                      <a:noFill/>
                    </a:lnL>
                    <a:lnR>
                      <a:noFill/>
                    </a:lnR>
                    <a:lnT>
                      <a:noFill/>
                    </a:lnT>
                    <a:lnB>
                      <a:noFill/>
                    </a:lnB>
                  </a:tcPr>
                </a:tc>
              </a:tr>
            </a:tbl>
          </a:graphicData>
        </a:graphic>
      </p:graphicFrame>
      <p:sp>
        <p:nvSpPr>
          <p:cNvPr id="30721"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28992" y="714356"/>
            <a:ext cx="2857520" cy="400110"/>
          </a:xfrm>
          <a:prstGeom prst="rect">
            <a:avLst/>
          </a:prstGeom>
          <a:noFill/>
        </p:spPr>
        <p:txBody>
          <a:bodyPr wrap="square" rtlCol="0">
            <a:spAutoFit/>
          </a:bodyPr>
          <a:lstStyle/>
          <a:p>
            <a:r>
              <a:rPr lang="en-US" sz="2000" b="1" dirty="0">
                <a:solidFill>
                  <a:srgbClr val="C00000"/>
                </a:solidFill>
                <a:latin typeface="Algerian" pitchFamily="82" charset="0"/>
              </a:rPr>
              <a:t>DECLARATION</a:t>
            </a:r>
          </a:p>
        </p:txBody>
      </p:sp>
      <p:sp>
        <p:nvSpPr>
          <p:cNvPr id="3" name="TextBox 2"/>
          <p:cNvSpPr txBox="1"/>
          <p:nvPr/>
        </p:nvSpPr>
        <p:spPr>
          <a:xfrm>
            <a:off x="357158" y="2000240"/>
            <a:ext cx="9144064" cy="369332"/>
          </a:xfrm>
          <a:prstGeom prst="rect">
            <a:avLst/>
          </a:prstGeom>
          <a:noFill/>
        </p:spPr>
        <p:txBody>
          <a:bodyPr wrap="square" rtlCol="0">
            <a:spAutoFit/>
          </a:bodyPr>
          <a:lstStyle/>
          <a:p>
            <a:endParaRPr lang="en-US" dirty="0"/>
          </a:p>
        </p:txBody>
      </p:sp>
      <p:sp>
        <p:nvSpPr>
          <p:cNvPr id="35842" name="Rectangle 2"/>
          <p:cNvSpPr>
            <a:spLocks noChangeArrowheads="1"/>
          </p:cNvSpPr>
          <p:nvPr/>
        </p:nvSpPr>
        <p:spPr bwMode="auto">
          <a:xfrm>
            <a:off x="1428728" y="1428737"/>
            <a:ext cx="6858048" cy="313932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We declare that this written submission represents our ideas in our own words and where others ideas or words have been included; we have adequately cited and referenced the original sources. We also declare that we have adhered to all principles of academic honesty and integrity and have not misrepresented or fabricated or falsified any idea/data/fact/source in our submission. We understand that any violation of the above will cause for disciplinary action by the Institute and can also evoke penal action from the sources which have thus not been properly cited or from whom proper permission has not been taken when needed</a:t>
            </a:r>
            <a:r>
              <a:rPr kumimoji="0" lang="en-US"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t>
            </a:r>
            <a:endParaRPr kumimoji="0" lang="en-US" b="0" i="0" u="none" strike="noStrike" cap="none" normalizeH="0" baseline="0" dirty="0" smtClean="0">
              <a:ln>
                <a:noFill/>
              </a:ln>
              <a:solidFill>
                <a:schemeClr val="tx1"/>
              </a:solidFill>
              <a:effectLst/>
              <a:latin typeface="Arial" pitchFamily="34" charset="0"/>
              <a:cs typeface="Arial" pitchFamily="34" charset="0"/>
            </a:endParaRPr>
          </a:p>
        </p:txBody>
      </p:sp>
      <p:sp>
        <p:nvSpPr>
          <p:cNvPr id="12" name="TextBox 11"/>
          <p:cNvSpPr txBox="1"/>
          <p:nvPr/>
        </p:nvSpPr>
        <p:spPr>
          <a:xfrm>
            <a:off x="571472" y="5286388"/>
            <a:ext cx="1643074" cy="369332"/>
          </a:xfrm>
          <a:prstGeom prst="rect">
            <a:avLst/>
          </a:prstGeom>
          <a:noFill/>
        </p:spPr>
        <p:txBody>
          <a:bodyPr wrap="square" rtlCol="0">
            <a:spAutoFit/>
          </a:bodyPr>
          <a:lstStyle/>
          <a:p>
            <a:r>
              <a:rPr lang="en-IN" dirty="0" smtClean="0"/>
              <a:t>Place: </a:t>
            </a:r>
            <a:r>
              <a:rPr lang="en-IN" dirty="0" err="1" smtClean="0"/>
              <a:t>Pune</a:t>
            </a:r>
            <a:endParaRPr lang="en-US" dirty="0"/>
          </a:p>
        </p:txBody>
      </p:sp>
      <p:sp>
        <p:nvSpPr>
          <p:cNvPr id="13" name="TextBox 12"/>
          <p:cNvSpPr txBox="1"/>
          <p:nvPr/>
        </p:nvSpPr>
        <p:spPr>
          <a:xfrm>
            <a:off x="571472" y="5643578"/>
            <a:ext cx="2000264" cy="369332"/>
          </a:xfrm>
          <a:prstGeom prst="rect">
            <a:avLst/>
          </a:prstGeom>
          <a:noFill/>
        </p:spPr>
        <p:txBody>
          <a:bodyPr wrap="square" rtlCol="0">
            <a:spAutoFit/>
          </a:bodyPr>
          <a:lstStyle/>
          <a:p>
            <a:r>
              <a:rPr lang="en-IN" dirty="0" smtClean="0"/>
              <a:t>Date</a:t>
            </a:r>
            <a:r>
              <a:rPr lang="en-IN" dirty="0" smtClean="0"/>
              <a:t>: 22-02-2024</a:t>
            </a:r>
            <a:endParaRPr lang="en-US" dirty="0"/>
          </a:p>
        </p:txBody>
      </p:sp>
      <p:sp>
        <p:nvSpPr>
          <p:cNvPr id="14" name="TextBox 13"/>
          <p:cNvSpPr txBox="1"/>
          <p:nvPr/>
        </p:nvSpPr>
        <p:spPr>
          <a:xfrm>
            <a:off x="5357818" y="5072074"/>
            <a:ext cx="3786182" cy="369332"/>
          </a:xfrm>
          <a:prstGeom prst="rect">
            <a:avLst/>
          </a:prstGeom>
          <a:noFill/>
        </p:spPr>
        <p:txBody>
          <a:bodyPr wrap="square" rtlCol="0">
            <a:spAutoFit/>
          </a:bodyPr>
          <a:lstStyle/>
          <a:p>
            <a:r>
              <a:rPr lang="en-IN" dirty="0" smtClean="0"/>
              <a:t>  </a:t>
            </a:r>
            <a:r>
              <a:rPr lang="en-IN" sz="1200" dirty="0" err="1" smtClean="0"/>
              <a:t>Priyanka</a:t>
            </a:r>
            <a:r>
              <a:rPr lang="en-IN" sz="1200" dirty="0" smtClean="0"/>
              <a:t> </a:t>
            </a:r>
            <a:r>
              <a:rPr lang="en-IN" sz="1200" dirty="0" err="1" smtClean="0"/>
              <a:t>Kumari</a:t>
            </a:r>
            <a:r>
              <a:rPr lang="en-IN" sz="1200" dirty="0" smtClean="0"/>
              <a:t>            </a:t>
            </a:r>
            <a:r>
              <a:rPr lang="en-IN" sz="1200" dirty="0" smtClean="0"/>
              <a:t> </a:t>
            </a:r>
            <a:r>
              <a:rPr lang="en-IN" sz="1200" dirty="0" smtClean="0">
                <a:latin typeface="Arial Black" pitchFamily="34" charset="0"/>
              </a:rPr>
              <a:t>230944223028</a:t>
            </a:r>
            <a:endParaRPr lang="en-US" sz="1200" dirty="0">
              <a:latin typeface="Arial Black" pitchFamily="34" charset="0"/>
            </a:endParaRPr>
          </a:p>
        </p:txBody>
      </p:sp>
      <p:sp>
        <p:nvSpPr>
          <p:cNvPr id="8" name="TextBox 7"/>
          <p:cNvSpPr txBox="1"/>
          <p:nvPr/>
        </p:nvSpPr>
        <p:spPr>
          <a:xfrm>
            <a:off x="5500694" y="5429264"/>
            <a:ext cx="3643306" cy="276999"/>
          </a:xfrm>
          <a:prstGeom prst="rect">
            <a:avLst/>
          </a:prstGeom>
          <a:noFill/>
        </p:spPr>
        <p:txBody>
          <a:bodyPr wrap="square" rtlCol="0">
            <a:spAutoFit/>
          </a:bodyPr>
          <a:lstStyle/>
          <a:p>
            <a:r>
              <a:rPr lang="en-IN" sz="1200" dirty="0" err="1" smtClean="0"/>
              <a:t>Sidhhi</a:t>
            </a:r>
            <a:r>
              <a:rPr lang="en-IN" sz="1200" dirty="0" smtClean="0"/>
              <a:t>                                </a:t>
            </a:r>
            <a:r>
              <a:rPr lang="en-IN" sz="1200" dirty="0" smtClean="0">
                <a:latin typeface="Arial Black" pitchFamily="34" charset="0"/>
              </a:rPr>
              <a:t>230944223042</a:t>
            </a:r>
            <a:endParaRPr lang="en-US" sz="1200" dirty="0">
              <a:latin typeface="Arial Black" pitchFamily="34" charset="0"/>
            </a:endParaRPr>
          </a:p>
        </p:txBody>
      </p:sp>
      <p:sp>
        <p:nvSpPr>
          <p:cNvPr id="9" name="TextBox 8"/>
          <p:cNvSpPr txBox="1"/>
          <p:nvPr/>
        </p:nvSpPr>
        <p:spPr>
          <a:xfrm>
            <a:off x="5500694" y="5643578"/>
            <a:ext cx="3643306" cy="276999"/>
          </a:xfrm>
          <a:prstGeom prst="rect">
            <a:avLst/>
          </a:prstGeom>
          <a:noFill/>
        </p:spPr>
        <p:txBody>
          <a:bodyPr wrap="square" rtlCol="0">
            <a:spAutoFit/>
          </a:bodyPr>
          <a:lstStyle/>
          <a:p>
            <a:r>
              <a:rPr lang="en-IN" sz="1200" dirty="0" err="1" smtClean="0"/>
              <a:t>Kushalkar</a:t>
            </a:r>
            <a:r>
              <a:rPr lang="en-IN" sz="1200" dirty="0" smtClean="0"/>
              <a:t> </a:t>
            </a:r>
            <a:r>
              <a:rPr lang="en-IN" sz="1200" dirty="0" err="1" smtClean="0"/>
              <a:t>Isha</a:t>
            </a:r>
            <a:r>
              <a:rPr lang="en-IN" sz="1200" dirty="0" smtClean="0"/>
              <a:t> </a:t>
            </a:r>
            <a:r>
              <a:rPr lang="en-IN" sz="1200" dirty="0" err="1" smtClean="0"/>
              <a:t>Maruti</a:t>
            </a:r>
            <a:r>
              <a:rPr lang="en-IN" sz="1200" dirty="0" smtClean="0"/>
              <a:t>   </a:t>
            </a:r>
            <a:endParaRPr lang="en-US" sz="1200" dirty="0" smtClean="0"/>
          </a:p>
        </p:txBody>
      </p:sp>
      <p:sp>
        <p:nvSpPr>
          <p:cNvPr id="10" name="TextBox 9"/>
          <p:cNvSpPr txBox="1"/>
          <p:nvPr/>
        </p:nvSpPr>
        <p:spPr>
          <a:xfrm>
            <a:off x="7143768" y="5572140"/>
            <a:ext cx="1571636" cy="369332"/>
          </a:xfrm>
          <a:prstGeom prst="rect">
            <a:avLst/>
          </a:prstGeom>
          <a:noFill/>
        </p:spPr>
        <p:txBody>
          <a:bodyPr wrap="square" rtlCol="0">
            <a:spAutoFit/>
          </a:bodyPr>
          <a:lstStyle/>
          <a:p>
            <a:r>
              <a:rPr lang="en-IN" dirty="0" smtClean="0"/>
              <a:t> </a:t>
            </a:r>
            <a:r>
              <a:rPr lang="en-IN" sz="1100" dirty="0" smtClean="0">
                <a:latin typeface="Arial Black" pitchFamily="34" charset="0"/>
              </a:rPr>
              <a:t>230944223018</a:t>
            </a:r>
            <a:endParaRPr lang="en-US" sz="11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00364" y="1428736"/>
            <a:ext cx="3643338" cy="646331"/>
          </a:xfrm>
          <a:prstGeom prst="rect">
            <a:avLst/>
          </a:prstGeom>
          <a:noFill/>
        </p:spPr>
        <p:txBody>
          <a:bodyPr wrap="square" rtlCol="0">
            <a:spAutoFit/>
          </a:bodyPr>
          <a:lstStyle/>
          <a:p>
            <a:r>
              <a:rPr lang="en-IN" sz="3600" u="sng" dirty="0" smtClean="0">
                <a:solidFill>
                  <a:srgbClr val="FF0000"/>
                </a:solidFill>
                <a:latin typeface="Algerian" pitchFamily="82" charset="0"/>
              </a:rPr>
              <a:t>CERTIFICATE</a:t>
            </a:r>
            <a:endParaRPr lang="en-US" sz="3600" u="sng" dirty="0">
              <a:solidFill>
                <a:srgbClr val="FF0000"/>
              </a:solidFill>
              <a:latin typeface="Algerian" pitchFamily="82" charset="0"/>
            </a:endParaRPr>
          </a:p>
        </p:txBody>
      </p:sp>
      <p:sp>
        <p:nvSpPr>
          <p:cNvPr id="6" name="TextBox 5"/>
          <p:cNvSpPr txBox="1"/>
          <p:nvPr/>
        </p:nvSpPr>
        <p:spPr>
          <a:xfrm>
            <a:off x="2786050" y="2071678"/>
            <a:ext cx="5072098" cy="338554"/>
          </a:xfrm>
          <a:prstGeom prst="rect">
            <a:avLst/>
          </a:prstGeom>
          <a:noFill/>
        </p:spPr>
        <p:txBody>
          <a:bodyPr wrap="square" rtlCol="0">
            <a:spAutoFit/>
          </a:bodyPr>
          <a:lstStyle/>
          <a:p>
            <a:r>
              <a:rPr lang="en-IN" sz="1600" dirty="0" smtClean="0"/>
              <a:t>TO WHOM SO EVER IT MAY CONCERN</a:t>
            </a:r>
            <a:endParaRPr lang="en-US" sz="1600" dirty="0"/>
          </a:p>
        </p:txBody>
      </p:sp>
      <p:sp>
        <p:nvSpPr>
          <p:cNvPr id="7" name="TextBox 6"/>
          <p:cNvSpPr txBox="1"/>
          <p:nvPr/>
        </p:nvSpPr>
        <p:spPr>
          <a:xfrm>
            <a:off x="4071934" y="2571744"/>
            <a:ext cx="2428892" cy="369332"/>
          </a:xfrm>
          <a:prstGeom prst="rect">
            <a:avLst/>
          </a:prstGeom>
          <a:noFill/>
        </p:spPr>
        <p:txBody>
          <a:bodyPr wrap="square" rtlCol="0">
            <a:spAutoFit/>
          </a:bodyPr>
          <a:lstStyle/>
          <a:p>
            <a:r>
              <a:rPr lang="en-IN" dirty="0" smtClean="0"/>
              <a:t>This is Certify that</a:t>
            </a:r>
            <a:endParaRPr lang="en-US" dirty="0"/>
          </a:p>
        </p:txBody>
      </p:sp>
      <p:sp>
        <p:nvSpPr>
          <p:cNvPr id="8" name="TextBox 7"/>
          <p:cNvSpPr txBox="1"/>
          <p:nvPr/>
        </p:nvSpPr>
        <p:spPr>
          <a:xfrm>
            <a:off x="2214546" y="3286124"/>
            <a:ext cx="5786478" cy="923330"/>
          </a:xfrm>
          <a:prstGeom prst="rect">
            <a:avLst/>
          </a:prstGeom>
          <a:noFill/>
        </p:spPr>
        <p:txBody>
          <a:bodyPr wrap="square" rtlCol="0">
            <a:spAutoFit/>
          </a:bodyPr>
          <a:lstStyle/>
          <a:p>
            <a:r>
              <a:rPr lang="en-US" dirty="0" err="1"/>
              <a:t>Sidhhi</a:t>
            </a:r>
            <a:r>
              <a:rPr lang="en-US" dirty="0"/>
              <a:t>	</a:t>
            </a:r>
            <a:r>
              <a:rPr lang="en-US" dirty="0" smtClean="0"/>
              <a:t>                                PRN</a:t>
            </a:r>
            <a:r>
              <a:rPr lang="en-US" dirty="0"/>
              <a:t>: </a:t>
            </a:r>
            <a:r>
              <a:rPr lang="en-US" sz="1400" dirty="0" smtClean="0">
                <a:latin typeface="Arial Black" pitchFamily="34" charset="0"/>
              </a:rPr>
              <a:t>230944223042</a:t>
            </a:r>
            <a:endParaRPr lang="en-US" sz="1400" dirty="0">
              <a:latin typeface="Arial Black" pitchFamily="34" charset="0"/>
            </a:endParaRPr>
          </a:p>
          <a:p>
            <a:r>
              <a:rPr lang="en-US" dirty="0" err="1"/>
              <a:t>Priyanka</a:t>
            </a:r>
            <a:r>
              <a:rPr lang="en-US" dirty="0"/>
              <a:t> </a:t>
            </a:r>
            <a:r>
              <a:rPr lang="en-US" dirty="0" err="1"/>
              <a:t>Kumari</a:t>
            </a:r>
            <a:r>
              <a:rPr lang="en-US" dirty="0"/>
              <a:t>	</a:t>
            </a:r>
            <a:r>
              <a:rPr lang="en-US" dirty="0" smtClean="0"/>
              <a:t>                PRN:</a:t>
            </a:r>
            <a:r>
              <a:rPr lang="en-US" sz="1400" dirty="0" smtClean="0">
                <a:latin typeface="Arial Black" pitchFamily="34" charset="0"/>
              </a:rPr>
              <a:t>230944223028 </a:t>
            </a:r>
            <a:endParaRPr lang="en-US" sz="1400" dirty="0">
              <a:latin typeface="Arial Black" pitchFamily="34" charset="0"/>
            </a:endParaRPr>
          </a:p>
          <a:p>
            <a:r>
              <a:rPr lang="en-US" dirty="0" err="1"/>
              <a:t>Isha</a:t>
            </a:r>
            <a:r>
              <a:rPr lang="en-US" dirty="0"/>
              <a:t> </a:t>
            </a:r>
            <a:r>
              <a:rPr lang="en-US" dirty="0" err="1"/>
              <a:t>Kushalkar</a:t>
            </a:r>
            <a:r>
              <a:rPr lang="en-US" dirty="0"/>
              <a:t> </a:t>
            </a:r>
            <a:r>
              <a:rPr lang="en-US" dirty="0" err="1"/>
              <a:t>Maruti</a:t>
            </a:r>
            <a:r>
              <a:rPr lang="en-US" dirty="0"/>
              <a:t> 	PRN: </a:t>
            </a:r>
            <a:r>
              <a:rPr lang="en-US" sz="1400" dirty="0" smtClean="0">
                <a:latin typeface="Arial Black" pitchFamily="34" charset="0"/>
              </a:rPr>
              <a:t>230944223018</a:t>
            </a:r>
            <a:endParaRPr lang="en-US" sz="1400" dirty="0">
              <a:latin typeface="Arial Black" pitchFamily="34" charset="0"/>
            </a:endParaRPr>
          </a:p>
        </p:txBody>
      </p:sp>
      <p:sp>
        <p:nvSpPr>
          <p:cNvPr id="9" name="TextBox 8"/>
          <p:cNvSpPr txBox="1"/>
          <p:nvPr/>
        </p:nvSpPr>
        <p:spPr>
          <a:xfrm>
            <a:off x="2571736" y="4429132"/>
            <a:ext cx="6429420" cy="307777"/>
          </a:xfrm>
          <a:prstGeom prst="rect">
            <a:avLst/>
          </a:prstGeom>
          <a:noFill/>
        </p:spPr>
        <p:txBody>
          <a:bodyPr wrap="square" rtlCol="0">
            <a:spAutoFit/>
          </a:bodyPr>
          <a:lstStyle/>
          <a:p>
            <a:r>
              <a:rPr lang="en-US" sz="1400" dirty="0">
                <a:solidFill>
                  <a:schemeClr val="tx2"/>
                </a:solidFill>
                <a:latin typeface="Algerian" pitchFamily="82" charset="0"/>
              </a:rPr>
              <a:t>Have successfully completed their project on</a:t>
            </a:r>
          </a:p>
        </p:txBody>
      </p:sp>
      <p:sp>
        <p:nvSpPr>
          <p:cNvPr id="17" name="Rectangle 2"/>
          <p:cNvSpPr>
            <a:spLocks noChangeArrowheads="1"/>
          </p:cNvSpPr>
          <p:nvPr/>
        </p:nvSpPr>
        <p:spPr bwMode="auto">
          <a:xfrm>
            <a:off x="2071670" y="4857761"/>
            <a:ext cx="7072330"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“AWS INFRASTRUCTURE COMPLIANCE SECURITY”</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8" name="TextBox 17"/>
          <p:cNvSpPr txBox="1"/>
          <p:nvPr/>
        </p:nvSpPr>
        <p:spPr>
          <a:xfrm>
            <a:off x="500034" y="6000768"/>
            <a:ext cx="3214710" cy="646331"/>
          </a:xfrm>
          <a:prstGeom prst="rect">
            <a:avLst/>
          </a:prstGeom>
          <a:noFill/>
        </p:spPr>
        <p:txBody>
          <a:bodyPr wrap="square" rtlCol="0">
            <a:spAutoFit/>
          </a:bodyPr>
          <a:lstStyle/>
          <a:p>
            <a:r>
              <a:rPr lang="en-IN" dirty="0" smtClean="0">
                <a:latin typeface="Bahnschrift SemiBold SemiConden" pitchFamily="34" charset="0"/>
              </a:rPr>
              <a:t>Under the guidance of</a:t>
            </a:r>
            <a:r>
              <a:rPr lang="en-IN" dirty="0" smtClean="0"/>
              <a:t> </a:t>
            </a:r>
          </a:p>
          <a:p>
            <a:r>
              <a:rPr lang="en-IN" dirty="0" smtClean="0"/>
              <a:t>Mr. </a:t>
            </a:r>
            <a:r>
              <a:rPr lang="en-IN" dirty="0" err="1" smtClean="0"/>
              <a:t>Sandip</a:t>
            </a:r>
            <a:r>
              <a:rPr lang="en-IN" dirty="0" smtClean="0"/>
              <a:t> </a:t>
            </a:r>
            <a:r>
              <a:rPr lang="en-IN" dirty="0" err="1" smtClean="0"/>
              <a:t>Walvekar</a:t>
            </a:r>
            <a:endParaRPr lang="en-US" dirty="0"/>
          </a:p>
        </p:txBody>
      </p:sp>
      <p:sp>
        <p:nvSpPr>
          <p:cNvPr id="19" name="TextBox 18"/>
          <p:cNvSpPr txBox="1"/>
          <p:nvPr/>
        </p:nvSpPr>
        <p:spPr>
          <a:xfrm>
            <a:off x="6286512" y="5857892"/>
            <a:ext cx="2857488" cy="646331"/>
          </a:xfrm>
          <a:prstGeom prst="rect">
            <a:avLst/>
          </a:prstGeom>
          <a:noFill/>
        </p:spPr>
        <p:txBody>
          <a:bodyPr wrap="square" rtlCol="0">
            <a:spAutoFit/>
          </a:bodyPr>
          <a:lstStyle/>
          <a:p>
            <a:r>
              <a:rPr lang="en-IN" dirty="0" smtClean="0">
                <a:latin typeface="Bahnschrift SemiBold SemiConden" pitchFamily="34" charset="0"/>
              </a:rPr>
              <a:t>Co-Coordinator</a:t>
            </a:r>
          </a:p>
          <a:p>
            <a:r>
              <a:rPr lang="en-IN" dirty="0" smtClean="0"/>
              <a:t>Mr. </a:t>
            </a:r>
            <a:r>
              <a:rPr lang="en-IN" dirty="0" err="1" smtClean="0"/>
              <a:t>Vishal</a:t>
            </a:r>
            <a:r>
              <a:rPr lang="en-IN" dirty="0" smtClean="0"/>
              <a:t> </a:t>
            </a:r>
            <a:r>
              <a:rPr lang="en-IN" dirty="0" err="1" smtClean="0"/>
              <a:t>Salunkhe</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224" y="1643050"/>
            <a:ext cx="7905776" cy="428628"/>
          </a:xfrm>
        </p:spPr>
        <p:txBody>
          <a:bodyPr>
            <a:normAutofit fontScale="90000"/>
          </a:bodyPr>
          <a:lstStyle/>
          <a:p>
            <a:r>
              <a:rPr lang="en-IN" sz="4000" u="sng" dirty="0" err="1" smtClean="0">
                <a:solidFill>
                  <a:srgbClr val="C00000"/>
                </a:solidFill>
                <a:latin typeface="+mn-lt"/>
              </a:rPr>
              <a:t>Aws</a:t>
            </a:r>
            <a:r>
              <a:rPr lang="en-IN" sz="4000" u="sng" dirty="0" smtClean="0">
                <a:solidFill>
                  <a:srgbClr val="C00000"/>
                </a:solidFill>
                <a:latin typeface="+mn-lt"/>
              </a:rPr>
              <a:t> Infrastructure Compliance Security</a:t>
            </a:r>
            <a:endParaRPr lang="en-US" sz="4000" u="sng" dirty="0">
              <a:solidFill>
                <a:srgbClr val="C00000"/>
              </a:solidFill>
              <a:latin typeface="+mn-lt"/>
            </a:endParaRPr>
          </a:p>
        </p:txBody>
      </p:sp>
      <p:sp>
        <p:nvSpPr>
          <p:cNvPr id="36865" name="Rectangle 1"/>
          <p:cNvSpPr>
            <a:spLocks noChangeArrowheads="1"/>
          </p:cNvSpPr>
          <p:nvPr/>
        </p:nvSpPr>
        <p:spPr bwMode="auto">
          <a:xfrm>
            <a:off x="0" y="853984"/>
            <a:ext cx="9144000"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sng" strike="noStrike" cap="none" normalizeH="0" baseline="0" dirty="0" smtClean="0">
                <a:ln>
                  <a:noFill/>
                </a:ln>
                <a:solidFill>
                  <a:schemeClr val="tx1"/>
                </a:solidFill>
                <a:effectLst/>
                <a:latin typeface="Arial" pitchFamily="34" charset="0"/>
                <a:ea typeface="Times New Roman" pitchFamily="18" charset="0"/>
                <a:cs typeface="Arial" pitchFamily="34" charset="0"/>
              </a:rPr>
              <a:t>INTRODUCTION</a:t>
            </a:r>
            <a:endParaRPr kumimoji="0" lang="en-US" sz="2000" b="0" i="0" u="sng" strike="noStrike" cap="none" normalizeH="0" baseline="0" dirty="0" smtClean="0">
              <a:ln>
                <a:noFill/>
              </a:ln>
              <a:solidFill>
                <a:schemeClr val="tx1"/>
              </a:solidFill>
              <a:effectLst/>
              <a:latin typeface="Arial" pitchFamily="34" charset="0"/>
              <a:cs typeface="Arial" pitchFamily="34" charset="0"/>
            </a:endParaRPr>
          </a:p>
        </p:txBody>
      </p:sp>
      <p:sp>
        <p:nvSpPr>
          <p:cNvPr id="36866" name="Rectangle 2"/>
          <p:cNvSpPr>
            <a:spLocks noChangeArrowheads="1"/>
          </p:cNvSpPr>
          <p:nvPr/>
        </p:nvSpPr>
        <p:spPr bwMode="auto">
          <a:xfrm>
            <a:off x="214282" y="3000372"/>
            <a:ext cx="7057582" cy="2289046"/>
          </a:xfrm>
          <a:prstGeom prst="rect">
            <a:avLst/>
          </a:prstGeom>
          <a:noFill/>
          <a:ln w="9525">
            <a:noFill/>
            <a:miter lim="800000"/>
            <a:headEnd/>
            <a:tailEnd/>
          </a:ln>
          <a:effectLst/>
        </p:spPr>
        <p:txBody>
          <a:bodyPr vert="horz" wrap="none" lIns="576081" tIns="133308"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576263" algn="l"/>
              </a:tabLst>
            </a:pPr>
            <a:r>
              <a:rPr kumimoji="0" lang="en-US" sz="2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Aims and Objective:</a:t>
            </a:r>
          </a:p>
          <a:p>
            <a:pPr marL="0" marR="0" lvl="0" indent="0" algn="l" defTabSz="914400" rtl="0" eaLnBrk="0" fontAlgn="base" latinLnBrk="0" hangingPunct="0">
              <a:lnSpc>
                <a:spcPct val="100000"/>
              </a:lnSpc>
              <a:spcBef>
                <a:spcPct val="0"/>
              </a:spcBef>
              <a:spcAft>
                <a:spcPct val="0"/>
              </a:spcAft>
              <a:buClrTx/>
              <a:buSzTx/>
              <a:buFontTx/>
              <a:buNone/>
              <a:tabLst>
                <a:tab pos="576263" algn="l"/>
              </a:tabLst>
            </a:pPr>
            <a:r>
              <a:rPr kumimoji="0" lang="en-US"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Automating security compliances Infrastructure on AWS.</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76263" algn="l"/>
              </a:tabLst>
            </a:pPr>
            <a:endParaRPr kumimoji="0" lang="en-US" sz="2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76263" algn="l"/>
              </a:tabLst>
            </a:pPr>
            <a:r>
              <a:rPr kumimoji="0" lang="en-US" sz="2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Objectives:</a:t>
            </a:r>
          </a:p>
          <a:p>
            <a:pPr marL="0" marR="0" lvl="0" indent="0" algn="l" defTabSz="914400" rtl="0" eaLnBrk="0" fontAlgn="base" latinLnBrk="0" hangingPunct="0">
              <a:lnSpc>
                <a:spcPct val="100000"/>
              </a:lnSpc>
              <a:spcBef>
                <a:spcPct val="0"/>
              </a:spcBef>
              <a:spcAft>
                <a:spcPct val="0"/>
              </a:spcAft>
              <a:buClrTx/>
              <a:buSzTx/>
              <a:buFontTx/>
              <a:buChar char="•"/>
              <a:tabLst>
                <a:tab pos="576263" algn="l"/>
              </a:tabLst>
            </a:pPr>
            <a:r>
              <a:rPr kumimoji="0" lang="en-US"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Automate server deployment</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576263" algn="l"/>
              </a:tabLst>
            </a:pPr>
            <a:r>
              <a:rPr kumimoji="0" lang="en-US"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Automation of security and compliances</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76263" algn="l"/>
              </a:tabLst>
            </a:pP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910" y="714356"/>
            <a:ext cx="8305800" cy="714380"/>
          </a:xfrm>
        </p:spPr>
        <p:txBody>
          <a:bodyPr>
            <a:normAutofit/>
          </a:bodyPr>
          <a:lstStyle/>
          <a:p>
            <a:r>
              <a:rPr lang="en-IN" sz="4000" u="sng" dirty="0" err="1" smtClean="0">
                <a:solidFill>
                  <a:srgbClr val="C00000"/>
                </a:solidFill>
                <a:latin typeface="Bahnschrift SemiBold SemiConden" pitchFamily="34" charset="0"/>
              </a:rPr>
              <a:t>Aws</a:t>
            </a:r>
            <a:r>
              <a:rPr lang="en-IN" sz="4000" u="sng" dirty="0" smtClean="0">
                <a:solidFill>
                  <a:srgbClr val="C00000"/>
                </a:solidFill>
                <a:latin typeface="Bahnschrift SemiBold SemiConden" pitchFamily="34" charset="0"/>
              </a:rPr>
              <a:t> Infrastructure </a:t>
            </a:r>
            <a:r>
              <a:rPr lang="en-IN" sz="4000" u="sng" dirty="0" err="1" smtClean="0">
                <a:solidFill>
                  <a:srgbClr val="C00000"/>
                </a:solidFill>
                <a:latin typeface="Bahnschrift SemiBold SemiConden" pitchFamily="34" charset="0"/>
              </a:rPr>
              <a:t>Complince</a:t>
            </a:r>
            <a:r>
              <a:rPr lang="en-IN" sz="4000" u="sng" dirty="0" smtClean="0">
                <a:solidFill>
                  <a:srgbClr val="C00000"/>
                </a:solidFill>
                <a:latin typeface="Bahnschrift SemiBold SemiConden" pitchFamily="34" charset="0"/>
              </a:rPr>
              <a:t> Security</a:t>
            </a:r>
            <a:endParaRPr lang="en-US" sz="4000" dirty="0">
              <a:latin typeface="Bahnschrift SemiBold SemiConden" pitchFamily="34" charset="0"/>
            </a:endParaRPr>
          </a:p>
        </p:txBody>
      </p:sp>
      <p:sp>
        <p:nvSpPr>
          <p:cNvPr id="3" name="TextBox 2"/>
          <p:cNvSpPr txBox="1"/>
          <p:nvPr/>
        </p:nvSpPr>
        <p:spPr>
          <a:xfrm>
            <a:off x="785786" y="1928802"/>
            <a:ext cx="8001056" cy="2862322"/>
          </a:xfrm>
          <a:prstGeom prst="rect">
            <a:avLst/>
          </a:prstGeom>
          <a:noFill/>
        </p:spPr>
        <p:txBody>
          <a:bodyPr wrap="square" rtlCol="0">
            <a:spAutoFit/>
          </a:bodyPr>
          <a:lstStyle/>
          <a:p>
            <a:r>
              <a:rPr lang="en-IN" sz="2400" dirty="0" smtClean="0"/>
              <a:t>This project run compliance Security checks on AWS  Infrastructure which includes AWS foundational Best Practises ,CIS Benchmark and PCI DSS framework with the help of security hub.</a:t>
            </a:r>
          </a:p>
          <a:p>
            <a:r>
              <a:rPr lang="en-IN" sz="2400" dirty="0" err="1" smtClean="0">
                <a:solidFill>
                  <a:srgbClr val="C00000"/>
                </a:solidFill>
              </a:rPr>
              <a:t>Eg</a:t>
            </a:r>
            <a:r>
              <a:rPr lang="en-IN" sz="2400" dirty="0" smtClean="0">
                <a:solidFill>
                  <a:srgbClr val="C00000"/>
                </a:solidFill>
              </a:rPr>
              <a:t>.- </a:t>
            </a:r>
            <a:r>
              <a:rPr lang="en-IN" sz="2000" dirty="0" smtClean="0"/>
              <a:t>when a Administrator make any changes to infrastructure or add any new services  to infrastructure whether it is compliance or  not according to compliance framework t.hat can be monitored through Security Hub. </a:t>
            </a:r>
            <a:endParaRPr lang="en-IN" sz="2000" dirty="0">
              <a:solidFill>
                <a:srgbClr val="C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71472" y="1285860"/>
            <a:ext cx="1285884" cy="92869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b="1" dirty="0" smtClean="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rPr>
              <a:t>AWS CONFIG</a:t>
            </a:r>
            <a:endParaRPr lang="en-US" b="1" dirty="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endParaRPr>
          </a:p>
        </p:txBody>
      </p:sp>
      <p:sp>
        <p:nvSpPr>
          <p:cNvPr id="4" name="Right Arrow 3"/>
          <p:cNvSpPr/>
          <p:nvPr/>
        </p:nvSpPr>
        <p:spPr>
          <a:xfrm flipV="1">
            <a:off x="1857356" y="1571613"/>
            <a:ext cx="642942" cy="714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643174" y="1214422"/>
            <a:ext cx="1285884" cy="92869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dirty="0" smtClean="0">
                <a:solidFill>
                  <a:schemeClr val="tx1"/>
                </a:solidFill>
                <a:latin typeface="Segoe UI Semibold" pitchFamily="34" charset="0"/>
                <a:cs typeface="Segoe UI Semibold" pitchFamily="34" charset="0"/>
              </a:rPr>
              <a:t>AWS SECURITY </a:t>
            </a:r>
          </a:p>
          <a:p>
            <a:pPr algn="ctr"/>
            <a:r>
              <a:rPr lang="en-IN" dirty="0" smtClean="0">
                <a:solidFill>
                  <a:schemeClr val="tx1"/>
                </a:solidFill>
                <a:latin typeface="Segoe UI Semibold" pitchFamily="34" charset="0"/>
                <a:cs typeface="Segoe UI Semibold" pitchFamily="34" charset="0"/>
              </a:rPr>
              <a:t>HUB</a:t>
            </a:r>
            <a:endParaRPr lang="en-US" dirty="0">
              <a:solidFill>
                <a:schemeClr val="tx1"/>
              </a:solidFill>
              <a:latin typeface="Segoe UI Semibold" pitchFamily="34" charset="0"/>
              <a:cs typeface="Segoe UI Semibold" pitchFamily="34" charset="0"/>
            </a:endParaRPr>
          </a:p>
        </p:txBody>
      </p:sp>
      <p:sp>
        <p:nvSpPr>
          <p:cNvPr id="6" name="Right Arrow 5"/>
          <p:cNvSpPr/>
          <p:nvPr/>
        </p:nvSpPr>
        <p:spPr>
          <a:xfrm>
            <a:off x="3929058" y="1643050"/>
            <a:ext cx="785818" cy="714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786314" y="1214422"/>
            <a:ext cx="1357322" cy="92869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dirty="0" smtClean="0">
                <a:solidFill>
                  <a:schemeClr val="tx1"/>
                </a:solidFill>
              </a:rPr>
              <a:t>FINDINGS</a:t>
            </a:r>
            <a:endParaRPr lang="en-US" dirty="0">
              <a:solidFill>
                <a:schemeClr val="tx1"/>
              </a:solidFill>
            </a:endParaRPr>
          </a:p>
        </p:txBody>
      </p:sp>
      <p:sp>
        <p:nvSpPr>
          <p:cNvPr id="8" name="Down Arrow 7"/>
          <p:cNvSpPr/>
          <p:nvPr/>
        </p:nvSpPr>
        <p:spPr>
          <a:xfrm>
            <a:off x="5429256" y="2143116"/>
            <a:ext cx="117157" cy="5715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714876" y="3000372"/>
            <a:ext cx="1500198" cy="92869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dirty="0" smtClean="0"/>
              <a:t>AWS CLI</a:t>
            </a:r>
            <a:endParaRPr lang="en-US" dirty="0"/>
          </a:p>
        </p:txBody>
      </p:sp>
      <p:sp>
        <p:nvSpPr>
          <p:cNvPr id="10" name="Right Arrow 9"/>
          <p:cNvSpPr/>
          <p:nvPr/>
        </p:nvSpPr>
        <p:spPr>
          <a:xfrm>
            <a:off x="6286512" y="3429000"/>
            <a:ext cx="642942" cy="714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072330" y="2928934"/>
            <a:ext cx="1357322" cy="92869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dirty="0" smtClean="0"/>
              <a:t>JENKINS</a:t>
            </a:r>
            <a:endParaRPr lang="en-US" dirty="0"/>
          </a:p>
        </p:txBody>
      </p:sp>
      <p:sp>
        <p:nvSpPr>
          <p:cNvPr id="12" name="Down Arrow 11"/>
          <p:cNvSpPr/>
          <p:nvPr/>
        </p:nvSpPr>
        <p:spPr>
          <a:xfrm flipH="1">
            <a:off x="7643834" y="3929066"/>
            <a:ext cx="71438" cy="6429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6715140" y="4714884"/>
            <a:ext cx="1928826" cy="100013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dirty="0" smtClean="0"/>
              <a:t>DEFECT DOJO</a:t>
            </a:r>
            <a:endParaRPr lang="en-US" dirty="0"/>
          </a:p>
        </p:txBody>
      </p:sp>
      <p:sp>
        <p:nvSpPr>
          <p:cNvPr id="14" name="TextBox 13"/>
          <p:cNvSpPr txBox="1"/>
          <p:nvPr/>
        </p:nvSpPr>
        <p:spPr>
          <a:xfrm>
            <a:off x="3929058" y="6429396"/>
            <a:ext cx="2357454" cy="369332"/>
          </a:xfrm>
          <a:prstGeom prst="rect">
            <a:avLst/>
          </a:prstGeom>
          <a:noFill/>
        </p:spPr>
        <p:txBody>
          <a:bodyPr wrap="square" rtlCol="0">
            <a:spAutoFit/>
          </a:bodyPr>
          <a:lstStyle/>
          <a:p>
            <a:r>
              <a:rPr lang="en-IN" u="sng" dirty="0" smtClean="0">
                <a:latin typeface="Arial Black" pitchFamily="34" charset="0"/>
              </a:rPr>
              <a:t>Diagram </a:t>
            </a:r>
            <a:endParaRPr lang="en-US" u="sng" dirty="0">
              <a:latin typeface="Arial Black" pitchFamily="34" charset="0"/>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1222</TotalTime>
  <Words>1129</Words>
  <Application>Microsoft Office PowerPoint</Application>
  <PresentationFormat>On-screen Show (4:3)</PresentationFormat>
  <Paragraphs>202</Paragraphs>
  <Slides>35</Slides>
  <Notes>5</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Flow</vt:lpstr>
      <vt:lpstr>Slide 1</vt:lpstr>
      <vt:lpstr>Slide 2</vt:lpstr>
      <vt:lpstr>Slide 3</vt:lpstr>
      <vt:lpstr>Slide 4</vt:lpstr>
      <vt:lpstr>Slide 5</vt:lpstr>
      <vt:lpstr>Slide 6</vt:lpstr>
      <vt:lpstr>Aws Infrastructure Compliance Security</vt:lpstr>
      <vt:lpstr>Aws Infrastructure Complince Security</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Priyanka</dc:creator>
  <cp:lastModifiedBy>Priyanka</cp:lastModifiedBy>
  <cp:revision>18</cp:revision>
  <dcterms:created xsi:type="dcterms:W3CDTF">2024-02-15T18:14:28Z</dcterms:created>
  <dcterms:modified xsi:type="dcterms:W3CDTF">2024-02-22T11:18:44Z</dcterms:modified>
</cp:coreProperties>
</file>